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10"/>
  </p:notesMasterIdLst>
  <p:sldIdLst>
    <p:sldId id="256" r:id="rId2"/>
    <p:sldId id="284" r:id="rId3"/>
    <p:sldId id="259" r:id="rId4"/>
    <p:sldId id="257" r:id="rId5"/>
    <p:sldId id="261" r:id="rId6"/>
    <p:sldId id="263" r:id="rId7"/>
    <p:sldId id="265" r:id="rId8"/>
    <p:sldId id="267" r:id="rId9"/>
  </p:sldIdLst>
  <p:sldSz cx="9144000" cy="5143500" type="screen16x9"/>
  <p:notesSz cx="6858000" cy="9144000"/>
  <p:embeddedFontLst>
    <p:embeddedFont>
      <p:font typeface="Arvo" panose="020B0604020202020204" charset="0"/>
      <p:regular r:id="rId11"/>
      <p:bold r:id="rId12"/>
      <p:italic r:id="rId13"/>
      <p:boldItalic r:id="rId14"/>
    </p:embeddedFont>
    <p:embeddedFont>
      <p:font typeface="Roboto Condensed Light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5378"/>
    <a:srgbClr val="3841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5CE2665-CDE5-4DEE-A53D-BA796C76628F}">
  <a:tblStyle styleId="{25CE2665-CDE5-4DEE-A53D-BA796C76628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11" autoAdjust="0"/>
  </p:normalViewPr>
  <p:slideViewPr>
    <p:cSldViewPr>
      <p:cViewPr>
        <p:scale>
          <a:sx n="100" d="100"/>
          <a:sy n="100" d="100"/>
        </p:scale>
        <p:origin x="300" y="-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7286993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Google Shape;21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3" name="Прямоугольник 22"/>
          <p:cNvSpPr/>
          <p:nvPr userDrawn="1"/>
        </p:nvSpPr>
        <p:spPr>
          <a:xfrm>
            <a:off x="2483768" y="183032"/>
            <a:ext cx="51845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rgbClr val="3F5378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НАЦИОНАЛЬНЫЙ ИССЛЕДОВАТЕЛЬСКИЙ ЯДЕРНЫЙ УНИВЕРСИТЕТ «МИФИ» (НИЯУ МИФИ)</a:t>
            </a:r>
          </a:p>
          <a:p>
            <a:pPr algn="r"/>
            <a:r>
              <a:rPr lang="ru-RU" b="1" dirty="0">
                <a:solidFill>
                  <a:srgbClr val="3F5378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ОБНИНСКИЙ ИНСТИТУТ АТОМНОЙ ЭНЕРГЕТИКИ (</a:t>
            </a:r>
            <a:r>
              <a:rPr lang="ru-RU" b="1" dirty="0" smtClean="0">
                <a:solidFill>
                  <a:srgbClr val="3F5378"/>
                </a:solidFill>
                <a:latin typeface="Roboto Condensed Light" panose="020B0604020202020204" charset="0"/>
                <a:ea typeface="Roboto Condensed Light" panose="020B0604020202020204" charset="0"/>
              </a:rPr>
              <a:t>ИАТЭ</a:t>
            </a:r>
            <a:r>
              <a:rPr lang="ru-RU" b="1" dirty="0" smtClean="0">
                <a:solidFill>
                  <a:srgbClr val="3F5378"/>
                </a:solidFill>
              </a:rPr>
              <a:t>)</a:t>
            </a:r>
            <a:endParaRPr lang="ru-RU" b="1" dirty="0">
              <a:solidFill>
                <a:srgbClr val="3F5378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9756"/>
            <a:ext cx="1957307" cy="8512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/>
          <p:nvPr/>
        </p:nvSpPr>
        <p:spPr>
          <a:xfrm>
            <a:off x="5697214" y="2635519"/>
            <a:ext cx="889200" cy="296400"/>
          </a:xfrm>
          <a:prstGeom prst="triangle">
            <a:avLst>
              <a:gd name="adj" fmla="val 32425"/>
            </a:avLst>
          </a:prstGeom>
          <a:solidFill>
            <a:srgbClr val="26324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25" name="Google Shape;25;p3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rgbClr val="C7D3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 rot="10800000" flipH="1">
            <a:off x="-2" y="2924826"/>
            <a:ext cx="6589087" cy="2027268"/>
            <a:chOff x="-9894852" y="-4493254"/>
            <a:chExt cx="21200407" cy="6522740"/>
          </a:xfrm>
        </p:grpSpPr>
        <p:sp>
          <p:nvSpPr>
            <p:cNvPr id="29" name="Google Shape;29;p3"/>
            <p:cNvSpPr/>
            <p:nvPr/>
          </p:nvSpPr>
          <p:spPr>
            <a:xfrm>
              <a:off x="-9894852" y="-4493114"/>
              <a:ext cx="14685300" cy="6522600"/>
            </a:xfrm>
            <a:prstGeom prst="rect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rgbClr val="3F53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32" name="Google Shape;32;p3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3" name="Google Shape;33;p3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34" name="Google Shape;34;p3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3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6" name="Google Shape;36;p3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37" name="Google Shape;37;p3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38;p3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9" name="Google Shape;39;p3"/>
          <p:cNvSpPr txBox="1">
            <a:spLocks noGrp="1"/>
          </p:cNvSpPr>
          <p:nvPr>
            <p:ph type="ctrTitle"/>
          </p:nvPr>
        </p:nvSpPr>
        <p:spPr>
          <a:xfrm>
            <a:off x="463525" y="2871148"/>
            <a:ext cx="4094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463525" y="3975449"/>
            <a:ext cx="4094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1pPr>
            <a:lvl2pPr lvl="1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2pPr>
            <a:lvl3pPr lvl="2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3pPr>
            <a:lvl4pPr lvl="3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4pPr>
            <a:lvl5pPr lvl="4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5pPr>
            <a:lvl6pPr lvl="5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6pPr>
            <a:lvl7pPr lvl="6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7pPr>
            <a:lvl8pPr lvl="7" rtl="0">
              <a:spcBef>
                <a:spcPts val="1000"/>
              </a:spcBef>
              <a:spcAft>
                <a:spcPts val="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8pPr>
            <a:lvl9pPr lvl="8" rtl="0">
              <a:spcBef>
                <a:spcPts val="1000"/>
              </a:spcBef>
              <a:spcAft>
                <a:spcPts val="1000"/>
              </a:spcAft>
              <a:buClr>
                <a:srgbClr val="FF9800"/>
              </a:buClr>
              <a:buSzPts val="2000"/>
              <a:buNone/>
              <a:defRPr sz="2000">
                <a:solidFill>
                  <a:srgbClr val="FF9800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3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492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8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126" name="Google Shape;126;p8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127" name="Google Shape;127;p8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128" name="Google Shape;128;p8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29" name="Google Shape;129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130" name="Google Shape;130;p8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131" name="Google Shape;131;p8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132" name="Google Shape;132;p8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133" name="Google Shape;133;p8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34" name="Google Shape;134;p8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5" name="Google Shape;135;p8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36" name="Google Shape;136;p8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8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8" name="Google Shape;138;p8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39" name="Google Shape;139;p8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8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1" name="Google Shape;141;p8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8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64" name="Google Shape;164;p10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165" name="Google Shape;165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6" name="Google Shape;166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67" name="Google Shape;167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0" name="Google Shape;170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2" name="Google Shape;172;p10"/>
          <p:cNvGrpSpPr/>
          <p:nvPr/>
        </p:nvGrpSpPr>
        <p:grpSpPr>
          <a:xfrm rot="10800000">
            <a:off x="-8" y="-2"/>
            <a:ext cx="2202830" cy="670795"/>
            <a:chOff x="5575242" y="4472723"/>
            <a:chExt cx="2202830" cy="670795"/>
          </a:xfrm>
        </p:grpSpPr>
        <p:sp>
          <p:nvSpPr>
            <p:cNvPr id="173" name="Google Shape;173;p10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4" name="Google Shape;174;p10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175" name="Google Shape;175;p10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0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7" name="Google Shape;177;p10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178" name="Google Shape;178;p10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10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Roboto Condensed"/>
              <a:buNone/>
              <a:defRPr sz="20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▰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rgbClr val="C7D3E6"/>
              </a:buClr>
              <a:buSzPts val="2400"/>
              <a:buFont typeface="Roboto Condensed Light"/>
              <a:buChar char="▻"/>
              <a:defRPr sz="2400">
                <a:solidFill>
                  <a:srgbClr val="263248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4" r:id="rId5"/>
    <p:sldLayoutId id="2147483656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idescarnival.com/help-use-presentation-templat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info@iate.obninsk.ru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 smtClean="0"/>
              <a:t>ПРЕЗЕНТАЦИЯ ДЛЯ ИАТЭ НИЯУ МИФИ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1913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Главный заголовок </a:t>
            </a:r>
            <a:endParaRPr dirty="0"/>
          </a:p>
        </p:txBody>
      </p:sp>
      <p:sp>
        <p:nvSpPr>
          <p:cNvPr id="222" name="Google Shape;222;p14"/>
          <p:cNvSpPr txBox="1">
            <a:spLocks noGrp="1"/>
          </p:cNvSpPr>
          <p:nvPr>
            <p:ph type="subTitle" idx="1"/>
          </p:nvPr>
        </p:nvSpPr>
        <p:spPr>
          <a:xfrm>
            <a:off x="463524" y="3975449"/>
            <a:ext cx="4252491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ru-RU" dirty="0" smtClean="0"/>
              <a:t>Подзаголовок последующих слайдов</a:t>
            </a:r>
            <a:endParaRPr dirty="0"/>
          </a:p>
        </p:txBody>
      </p:sp>
      <p:sp>
        <p:nvSpPr>
          <p:cNvPr id="223" name="Google Shape;223;p1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224" name="Google Shape;224;p14"/>
          <p:cNvSpPr txBox="1"/>
          <p:nvPr/>
        </p:nvSpPr>
        <p:spPr>
          <a:xfrm>
            <a:off x="463525" y="0"/>
            <a:ext cx="2181600" cy="313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 b="1">
                <a:solidFill>
                  <a:srgbClr val="3F537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1</a:t>
            </a:r>
            <a:endParaRPr sz="3000" b="1">
              <a:solidFill>
                <a:srgbClr val="3F5378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 err="1"/>
              <a:t>Обнинский</a:t>
            </a:r>
            <a:r>
              <a:rPr lang="ru-RU" dirty="0"/>
              <a:t> институт атомной энергетики</a:t>
            </a:r>
            <a:endParaRPr dirty="0"/>
          </a:p>
        </p:txBody>
      </p:sp>
      <p:sp>
        <p:nvSpPr>
          <p:cNvPr id="193" name="Google Shape;193;p12"/>
          <p:cNvSpPr txBox="1">
            <a:spLocks noGrp="1"/>
          </p:cNvSpPr>
          <p:nvPr>
            <p:ph type="body" idx="1"/>
          </p:nvPr>
        </p:nvSpPr>
        <p:spPr>
          <a:xfrm>
            <a:off x="814275" y="1744424"/>
            <a:ext cx="3084300" cy="197945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200" b="1" dirty="0" smtClean="0">
                <a:solidFill>
                  <a:srgbClr val="FF9800"/>
                </a:solidFill>
              </a:rPr>
              <a:t>ОТКРЫТИЕ ИНСТИТУТА</a:t>
            </a:r>
            <a:endParaRPr lang="ru-RU" sz="1200" dirty="0">
              <a:solidFill>
                <a:srgbClr val="FF9800"/>
              </a:solidFill>
            </a:endParaRP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ru-RU" sz="1200" dirty="0"/>
              <a:t>Приказом Министерства высшего и среднего специального образования № 683 от 05.10.1985 года в г. Обнинске на базе филиала Московского инженерно-физического института с 01 ноября 1985 года был открыт институт атомной энергетики (ИАТЭ). 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/>
          </a:p>
        </p:txBody>
      </p:sp>
      <p:sp>
        <p:nvSpPr>
          <p:cNvPr id="190" name="Google Shape;190;p12"/>
          <p:cNvSpPr txBox="1">
            <a:spLocks noGrp="1"/>
          </p:cNvSpPr>
          <p:nvPr>
            <p:ph type="body" idx="2"/>
          </p:nvPr>
        </p:nvSpPr>
        <p:spPr>
          <a:xfrm>
            <a:off x="4119725" y="1744425"/>
            <a:ext cx="3654900" cy="175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200" b="1" dirty="0" smtClean="0">
                <a:solidFill>
                  <a:srgbClr val="FF9800"/>
                </a:solidFill>
              </a:rPr>
              <a:t>ПЕРЕИМЕНОВАНИЕ ИНТИТУТА</a:t>
            </a:r>
            <a:endParaRPr sz="1200" dirty="0">
              <a:solidFill>
                <a:srgbClr val="FF9800"/>
              </a:solidFill>
            </a:endParaRPr>
          </a:p>
          <a:p>
            <a:pPr marL="0" lvl="0" indent="0">
              <a:spcAft>
                <a:spcPts val="1000"/>
              </a:spcAft>
              <a:buNone/>
            </a:pPr>
            <a:r>
              <a:rPr lang="ru-RU" sz="1200" dirty="0"/>
              <a:t>Приказом Министерства образования РФ № 2960 от 29.07.2002 </a:t>
            </a:r>
            <a:r>
              <a:rPr lang="ru-RU" sz="1200" dirty="0" err="1"/>
              <a:t>Обнинский</a:t>
            </a:r>
            <a:r>
              <a:rPr lang="ru-RU" sz="1200" dirty="0"/>
              <a:t> институт атомной энергетики переименован в государственное образовательное учреждение высшего профессионального образования «</a:t>
            </a:r>
            <a:r>
              <a:rPr lang="ru-RU" sz="1200" dirty="0" err="1"/>
              <a:t>Обнинский</a:t>
            </a:r>
            <a:r>
              <a:rPr lang="ru-RU" sz="1200" dirty="0"/>
              <a:t> государственный технический университет атомной энергетики» Минобразования РФ.</a:t>
            </a:r>
            <a:endParaRPr sz="1200" b="1"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191" name="Google Shape;191;p12"/>
          <p:cNvSpPr txBox="1">
            <a:spLocks noGrp="1"/>
          </p:cNvSpPr>
          <p:nvPr>
            <p:ph type="body" idx="4294967295"/>
          </p:nvPr>
        </p:nvSpPr>
        <p:spPr>
          <a:xfrm>
            <a:off x="1115616" y="4155926"/>
            <a:ext cx="5168900" cy="82708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ru-RU" sz="1000" b="1" i="1" dirty="0" err="1" smtClean="0">
                <a:solidFill>
                  <a:srgbClr val="38416C"/>
                </a:solidFill>
              </a:rPr>
              <a:t>г.Обнинск</a:t>
            </a:r>
            <a:r>
              <a:rPr lang="ru-RU" sz="1000" b="1" i="1" dirty="0" smtClean="0">
                <a:solidFill>
                  <a:srgbClr val="38416C"/>
                </a:solidFill>
              </a:rPr>
              <a:t> </a:t>
            </a:r>
            <a:r>
              <a:rPr lang="ru-RU" sz="1000" b="1" i="1" dirty="0">
                <a:solidFill>
                  <a:srgbClr val="38416C"/>
                </a:solidFill>
              </a:rPr>
              <a:t>Калужской обл., Студгородок, 1. </a:t>
            </a:r>
            <a:r>
              <a:rPr lang="ru-RU" sz="1000" b="1" i="1" dirty="0" smtClean="0">
                <a:solidFill>
                  <a:srgbClr val="38416C"/>
                </a:solidFill>
              </a:rPr>
              <a:t>ИАТЭ </a:t>
            </a:r>
            <a:r>
              <a:rPr lang="en" sz="1000" b="1" i="1" u="sng" dirty="0" smtClean="0">
                <a:solidFill>
                  <a:srgbClr val="3F5378"/>
                </a:solidFill>
                <a:hlinkClick r:id="rId3"/>
              </a:rPr>
              <a:t>www.</a:t>
            </a:r>
            <a:r>
              <a:rPr lang="en-US" sz="1000" b="1" i="1" u="sng" dirty="0">
                <a:solidFill>
                  <a:srgbClr val="3F5378"/>
                </a:solidFill>
                <a:hlinkClick r:id="rId3"/>
              </a:rPr>
              <a:t> </a:t>
            </a:r>
            <a:r>
              <a:rPr lang="en-US" sz="1000" b="1" i="1" u="sng" dirty="0" smtClean="0">
                <a:solidFill>
                  <a:srgbClr val="3F5378"/>
                </a:solidFill>
                <a:hlinkClick r:id="rId3"/>
              </a:rPr>
              <a:t>iate.obninsk.ru</a:t>
            </a:r>
            <a:r>
              <a:rPr lang="ru-RU" sz="1000" b="1" i="1" u="sng" dirty="0" smtClean="0">
                <a:solidFill>
                  <a:srgbClr val="3F5378"/>
                </a:solidFill>
              </a:rPr>
              <a:t>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ru-RU" sz="1000" dirty="0" smtClean="0">
                <a:solidFill>
                  <a:srgbClr val="38416C"/>
                </a:solidFill>
              </a:rPr>
              <a:t>Телефон</a:t>
            </a:r>
            <a:r>
              <a:rPr lang="ru-RU" sz="1000" dirty="0">
                <a:solidFill>
                  <a:srgbClr val="38416C"/>
                </a:solidFill>
              </a:rPr>
              <a:t>:</a:t>
            </a:r>
            <a:r>
              <a:rPr lang="ru-RU" sz="1000" dirty="0"/>
              <a:t> </a:t>
            </a:r>
            <a:r>
              <a:rPr lang="ru-RU" sz="1000" dirty="0">
                <a:solidFill>
                  <a:srgbClr val="38416C"/>
                </a:solidFill>
              </a:rPr>
              <a:t>+7 (484) 397-94-90 доб. 111, факс: +7 (484) 397-08-22 </a:t>
            </a:r>
            <a:r>
              <a:rPr lang="ru-RU" sz="1000" dirty="0"/>
              <a:t/>
            </a:r>
            <a:br>
              <a:rPr lang="ru-RU" sz="1000" dirty="0"/>
            </a:br>
            <a:r>
              <a:rPr lang="ru-RU" sz="1000" dirty="0">
                <a:solidFill>
                  <a:srgbClr val="38416C"/>
                </a:solidFill>
              </a:rPr>
              <a:t>E-</a:t>
            </a:r>
            <a:r>
              <a:rPr lang="ru-RU" sz="1000" dirty="0" err="1">
                <a:solidFill>
                  <a:srgbClr val="38416C"/>
                </a:solidFill>
              </a:rPr>
              <a:t>mail</a:t>
            </a:r>
            <a:r>
              <a:rPr lang="ru-RU" sz="1000" dirty="0">
                <a:solidFill>
                  <a:srgbClr val="38416C"/>
                </a:solidFill>
              </a:rPr>
              <a:t>:</a:t>
            </a:r>
            <a:r>
              <a:rPr lang="ru-RU" sz="1000" dirty="0"/>
              <a:t> </a:t>
            </a:r>
            <a:r>
              <a:rPr lang="ru-RU" sz="1000" u="sng" dirty="0">
                <a:hlinkClick r:id="rId4"/>
              </a:rPr>
              <a:t>info@iate.obninsk.ru</a:t>
            </a:r>
            <a:endParaRPr lang="ru-RU" sz="1000" b="1" i="1" u="sng" dirty="0" smtClean="0">
              <a:solidFill>
                <a:srgbClr val="3F537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00" i="1" dirty="0">
              <a:solidFill>
                <a:srgbClr val="3F537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i="1" dirty="0">
              <a:solidFill>
                <a:srgbClr val="3F5378"/>
              </a:solidFill>
            </a:endParaRPr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Институты</a:t>
            </a:r>
            <a:endParaRPr dirty="0"/>
          </a:p>
        </p:txBody>
      </p:sp>
      <p:sp>
        <p:nvSpPr>
          <p:cNvPr id="237" name="Google Shape;237;p16"/>
          <p:cNvSpPr txBox="1">
            <a:spLocks noGrp="1"/>
          </p:cNvSpPr>
          <p:nvPr>
            <p:ph type="body" idx="1"/>
          </p:nvPr>
        </p:nvSpPr>
        <p:spPr>
          <a:xfrm>
            <a:off x="814275" y="1298458"/>
            <a:ext cx="61326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▰"/>
            </a:pPr>
            <a:r>
              <a:rPr lang="ru-RU" sz="2000" dirty="0" smtClean="0"/>
              <a:t>Институт ядерной физики и технологий</a:t>
            </a:r>
            <a:endParaRPr sz="2000"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▰"/>
            </a:pPr>
            <a:r>
              <a:rPr lang="ru-RU" sz="2000" dirty="0" smtClean="0"/>
              <a:t>Институт социально-экономических наук</a:t>
            </a:r>
            <a:endParaRPr sz="2000"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▰"/>
            </a:pPr>
            <a:r>
              <a:rPr lang="ru-RU" sz="2000" dirty="0" smtClean="0"/>
              <a:t>Институт интеллектуальных кибернетических систем</a:t>
            </a: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▰"/>
            </a:pPr>
            <a:r>
              <a:rPr lang="ru-RU" sz="2000" dirty="0" smtClean="0"/>
              <a:t>Инженерно-физический институт биомедицины</a:t>
            </a: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▰"/>
            </a:pPr>
            <a:r>
              <a:rPr lang="ru-RU" sz="2000" dirty="0" smtClean="0"/>
              <a:t>Институт общей и профессиональной подготовки</a:t>
            </a:r>
            <a:endParaRPr sz="2000" dirty="0"/>
          </a:p>
        </p:txBody>
      </p:sp>
      <p:sp>
        <p:nvSpPr>
          <p:cNvPr id="238" name="Google Shape;238;p1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pSp>
        <p:nvGrpSpPr>
          <p:cNvPr id="239" name="Google Shape;239;p16"/>
          <p:cNvGrpSpPr/>
          <p:nvPr/>
        </p:nvGrpSpPr>
        <p:grpSpPr>
          <a:xfrm>
            <a:off x="282216" y="590918"/>
            <a:ext cx="369505" cy="369505"/>
            <a:chOff x="2594050" y="1631825"/>
            <a:chExt cx="439625" cy="439625"/>
          </a:xfrm>
        </p:grpSpPr>
        <p:sp>
          <p:nvSpPr>
            <p:cNvPr id="240" name="Google Shape;240;p16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l" t="t" r="r" b="b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6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l" t="t" r="r" b="b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6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l" t="t" r="r" b="b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6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l" t="t" r="r" b="b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b="0" dirty="0"/>
              <a:t>Информация о магистратуре</a:t>
            </a:r>
          </a:p>
        </p:txBody>
      </p:sp>
      <p:sp>
        <p:nvSpPr>
          <p:cNvPr id="267" name="Google Shape;267;p1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ru-RU" b="1" dirty="0" smtClean="0"/>
              <a:t>Пункт1</a:t>
            </a:r>
            <a:endParaRPr b="1" dirty="0"/>
          </a:p>
          <a:p>
            <a:pPr marL="0" lvl="0" indent="0">
              <a:spcBef>
                <a:spcPts val="1000"/>
              </a:spcBef>
              <a:spcAft>
                <a:spcPts val="1000"/>
              </a:spcAft>
              <a:buNone/>
            </a:pPr>
            <a:r>
              <a:rPr lang="ru-RU" sz="1800" dirty="0"/>
              <a:t>Для обучения по программам магистратуры поступающий представляет диплом бакалавра, диплом специалиста с высшем профессиональным образованием, или диплом магистра.</a:t>
            </a:r>
            <a:r>
              <a:rPr lang="ru-RU" dirty="0"/>
              <a:t/>
            </a:r>
            <a:br>
              <a:rPr lang="ru-RU" dirty="0"/>
            </a:br>
            <a:endParaRPr dirty="0"/>
          </a:p>
        </p:txBody>
      </p:sp>
      <p:sp>
        <p:nvSpPr>
          <p:cNvPr id="269" name="Google Shape;269;p18"/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ru-RU" b="1" dirty="0" smtClean="0"/>
              <a:t>Пункт2</a:t>
            </a:r>
            <a:endParaRPr b="1" dirty="0"/>
          </a:p>
          <a:p>
            <a:pPr marL="0" lvl="0" indent="0">
              <a:spcBef>
                <a:spcPts val="1000"/>
              </a:spcBef>
              <a:spcAft>
                <a:spcPts val="1000"/>
              </a:spcAft>
              <a:buNone/>
            </a:pPr>
            <a:r>
              <a:rPr lang="ru-RU" sz="1800" dirty="0"/>
              <a:t>При поступлении в магистратуру вступительным испытанием является аттестационное собеседование по специальности, которое проводят аттестационные комиссии факультетов.</a:t>
            </a:r>
          </a:p>
        </p:txBody>
      </p:sp>
      <p:sp>
        <p:nvSpPr>
          <p:cNvPr id="270" name="Google Shape;270;p18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271" name="Google Shape;271;p18"/>
          <p:cNvGrpSpPr/>
          <p:nvPr/>
        </p:nvGrpSpPr>
        <p:grpSpPr>
          <a:xfrm>
            <a:off x="312466" y="587260"/>
            <a:ext cx="309022" cy="376837"/>
            <a:chOff x="596350" y="929175"/>
            <a:chExt cx="407950" cy="497475"/>
          </a:xfrm>
        </p:grpSpPr>
        <p:sp>
          <p:nvSpPr>
            <p:cNvPr id="272" name="Google Shape;272;p18"/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l" t="t" r="r" b="b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8"/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8"/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8"/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8"/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8"/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8"/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l" t="t" r="r" b="b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Фотография и текст</a:t>
            </a:r>
            <a:endParaRPr dirty="0"/>
          </a:p>
        </p:txBody>
      </p:sp>
      <p:sp>
        <p:nvSpPr>
          <p:cNvPr id="301" name="Google Shape;301;p20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3688500" cy="31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1000"/>
              </a:spcAft>
              <a:buNone/>
            </a:pPr>
            <a:r>
              <a:rPr lang="ru-RU" dirty="0" smtClean="0"/>
              <a:t>Для того чтобы добавить картинку, её нужно обрезать в виде ромба предварительно в редакторе.</a:t>
            </a:r>
            <a:endParaRPr dirty="0"/>
          </a:p>
        </p:txBody>
      </p:sp>
      <p:sp>
        <p:nvSpPr>
          <p:cNvPr id="303" name="Google Shape;303;p2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pic>
        <p:nvPicPr>
          <p:cNvPr id="14" name="Picture 5" descr="C:\Users\oastakhova\Downloads\3333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131590"/>
            <a:ext cx="345638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Схемы  и картинки</a:t>
            </a:r>
            <a:endParaRPr dirty="0"/>
          </a:p>
        </p:txBody>
      </p:sp>
      <p:sp>
        <p:nvSpPr>
          <p:cNvPr id="321" name="Google Shape;321;p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sp>
        <p:nvSpPr>
          <p:cNvPr id="322" name="Google Shape;322;p22"/>
          <p:cNvSpPr/>
          <p:nvPr/>
        </p:nvSpPr>
        <p:spPr>
          <a:xfrm>
            <a:off x="3378600" y="1888450"/>
            <a:ext cx="2386800" cy="2386800"/>
          </a:xfrm>
          <a:prstGeom prst="diamond">
            <a:avLst/>
          </a:prstGeom>
          <a:solidFill>
            <a:srgbClr val="C7D3E6"/>
          </a:solidFill>
          <a:ln w="38100" cap="flat" cmpd="sng">
            <a:solidFill>
              <a:srgbClr val="92A8C8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rgbClr val="263248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Текст</a:t>
            </a:r>
          </a:p>
        </p:txBody>
      </p:sp>
      <p:sp>
        <p:nvSpPr>
          <p:cNvPr id="323" name="Google Shape;323;p22"/>
          <p:cNvSpPr/>
          <p:nvPr/>
        </p:nvSpPr>
        <p:spPr>
          <a:xfrm>
            <a:off x="1547664" y="1888450"/>
            <a:ext cx="2386800" cy="2386800"/>
          </a:xfrm>
          <a:prstGeom prst="diamond">
            <a:avLst/>
          </a:prstGeom>
          <a:noFill/>
          <a:ln w="76200" cap="flat" cmpd="sng">
            <a:solidFill>
              <a:srgbClr val="FF9800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rgbClr val="D26F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Рамка</a:t>
            </a:r>
            <a:endParaRPr dirty="0">
              <a:solidFill>
                <a:srgbClr val="D26F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sp>
        <p:nvSpPr>
          <p:cNvPr id="20" name="Google Shape;323;p22"/>
          <p:cNvSpPr/>
          <p:nvPr/>
        </p:nvSpPr>
        <p:spPr>
          <a:xfrm>
            <a:off x="5292080" y="1888450"/>
            <a:ext cx="2386800" cy="2386800"/>
          </a:xfrm>
          <a:prstGeom prst="diamond">
            <a:avLst/>
          </a:prstGeom>
          <a:noFill/>
          <a:ln w="76200" cap="flat" cmpd="sng">
            <a:solidFill>
              <a:srgbClr val="38416C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>
                <a:solidFill>
                  <a:srgbClr val="D26F0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Рамка</a:t>
            </a:r>
            <a:endParaRPr dirty="0">
              <a:solidFill>
                <a:srgbClr val="D26F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</TotalTime>
  <Words>225</Words>
  <Application>Microsoft Office PowerPoint</Application>
  <PresentationFormat>Экран (16:9)</PresentationFormat>
  <Paragraphs>35</Paragraphs>
  <Slides>8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Roboto Condensed</vt:lpstr>
      <vt:lpstr>Arvo</vt:lpstr>
      <vt:lpstr>Roboto Condensed Light</vt:lpstr>
      <vt:lpstr>Arial</vt:lpstr>
      <vt:lpstr>Salerio template</vt:lpstr>
      <vt:lpstr>ПРЕЗЕНТАЦИЯ ДЛЯ ИАТЭ НИЯУ МИФИ</vt:lpstr>
      <vt:lpstr>Презентация PowerPoint</vt:lpstr>
      <vt:lpstr>Главный заголовок </vt:lpstr>
      <vt:lpstr>Обнинский институт атомной энергетики</vt:lpstr>
      <vt:lpstr>Институты</vt:lpstr>
      <vt:lpstr>Информация о магистратуре</vt:lpstr>
      <vt:lpstr>Фотография и текст</vt:lpstr>
      <vt:lpstr>Схемы  и картинки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ДЛЯ ИАТЭ НИЯУ МИФИ</dc:title>
  <dc:creator>A.V.Radaev</dc:creator>
  <cp:lastModifiedBy>A.V.Radaev</cp:lastModifiedBy>
  <cp:revision>14</cp:revision>
  <dcterms:modified xsi:type="dcterms:W3CDTF">2022-12-12T00:17:38Z</dcterms:modified>
</cp:coreProperties>
</file>