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84" r:id="rId3"/>
    <p:sldId id="259" r:id="rId4"/>
    <p:sldId id="257" r:id="rId5"/>
    <p:sldId id="261" r:id="rId6"/>
    <p:sldId id="263" r:id="rId7"/>
    <p:sldId id="265" r:id="rId8"/>
    <p:sldId id="267" r:id="rId9"/>
  </p:sldIdLst>
  <p:sldSz cx="9144000" cy="5143500" type="screen16x9"/>
  <p:notesSz cx="6858000" cy="9144000"/>
  <p:embeddedFontLst>
    <p:embeddedFont>
      <p:font typeface="Arvo" panose="020B0604020202020204" charset="0"/>
      <p:regular r:id="rId11"/>
      <p:bold r:id="rId12"/>
      <p:italic r:id="rId13"/>
      <p:boldItalic r:id="rId14"/>
    </p:embeddedFont>
    <p:embeddedFont>
      <p:font typeface="Roboto Condensed Light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  <a:srgbClr val="384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CE2665-CDE5-4DEE-A53D-BA796C76628F}">
  <a:tblStyle styleId="{25CE2665-CDE5-4DEE-A53D-BA796C76628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11" autoAdjust="0"/>
  </p:normalViewPr>
  <p:slideViewPr>
    <p:cSldViewPr>
      <p:cViewPr>
        <p:scale>
          <a:sx n="100" d="100"/>
          <a:sy n="100" d="100"/>
        </p:scale>
        <p:origin x="300" y="-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28699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2483768" y="183032"/>
            <a:ext cx="51845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rgbClr val="3F5378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НАЦИОНАЛЬНЫЙ ИССЛЕДОВАТЕЛЬСКИЙ ЯДЕРНЫЙ УНИВЕРСИТЕТ «МИФИ» (НИЯУ МИФИ)</a:t>
            </a:r>
          </a:p>
          <a:p>
            <a:pPr algn="r"/>
            <a:r>
              <a:rPr lang="ru-RU" b="1" dirty="0">
                <a:solidFill>
                  <a:srgbClr val="3F5378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ОБНИНСКИЙ ИНСТИТУТ АТОМНОЙ ЭНЕРГЕТИКИ (</a:t>
            </a:r>
            <a:r>
              <a:rPr lang="ru-RU" b="1" dirty="0" smtClean="0">
                <a:solidFill>
                  <a:srgbClr val="3F5378"/>
                </a:solidFill>
                <a:latin typeface="Roboto Condensed Light" panose="020B0604020202020204" charset="0"/>
                <a:ea typeface="Roboto Condensed Light" panose="020B0604020202020204" charset="0"/>
              </a:rPr>
              <a:t>ИАТЭ</a:t>
            </a:r>
            <a:r>
              <a:rPr lang="ru-RU" b="1" dirty="0" smtClean="0">
                <a:solidFill>
                  <a:srgbClr val="3F5378"/>
                </a:solidFill>
              </a:rPr>
              <a:t>)</a:t>
            </a:r>
            <a:endParaRPr lang="ru-RU" b="1" dirty="0">
              <a:solidFill>
                <a:srgbClr val="3F5378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756"/>
            <a:ext cx="1957307" cy="851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4" r:id="rId5"/>
    <p:sldLayoutId id="2147483656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help-use-presentation-templ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info@iate.obninsk.r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ПРЕЗЕНТАЦИЯ ДЛЯ ИАТЭ НИЯУ МИФИ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191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Главный заголовок 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4" y="3975449"/>
            <a:ext cx="4252491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ru-RU" dirty="0" smtClean="0"/>
              <a:t>Подзаголовок последующих слайдов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endParaRPr sz="3000" b="1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err="1"/>
              <a:t>Обнинский</a:t>
            </a:r>
            <a:r>
              <a:rPr lang="ru-RU" dirty="0"/>
              <a:t> институт атомной энергетики</a:t>
            </a:r>
            <a:endParaRPr dirty="0"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744424"/>
            <a:ext cx="3084300" cy="19794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200" b="1" dirty="0" smtClean="0">
                <a:solidFill>
                  <a:srgbClr val="FF9800"/>
                </a:solidFill>
              </a:rPr>
              <a:t>ОТКРЫТИЕ ИНСТИТУТА</a:t>
            </a:r>
            <a:endParaRPr lang="ru-RU" sz="1200" dirty="0">
              <a:solidFill>
                <a:srgbClr val="FF9800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200" dirty="0"/>
              <a:t>Приказом Министерства высшего и среднего специального образования № 683 от 05.10.1985 года в г. Обнинске на базе филиала Московского инженерно-физического института с 01 ноября 1985 года был открыт институт атомной энергетики (ИАТЭ). 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9725" y="1744425"/>
            <a:ext cx="36549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200" b="1" dirty="0" smtClean="0">
                <a:solidFill>
                  <a:srgbClr val="FF9800"/>
                </a:solidFill>
              </a:rPr>
              <a:t>ПЕРЕИМЕНОВАНИЕ ИНТИТУТА</a:t>
            </a:r>
            <a:endParaRPr sz="1200" dirty="0">
              <a:solidFill>
                <a:srgbClr val="FF9800"/>
              </a:solidFill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ru-RU" sz="1200" dirty="0"/>
              <a:t>Приказом Министерства образования РФ № 2960 от 29.07.2002 </a:t>
            </a:r>
            <a:r>
              <a:rPr lang="ru-RU" sz="1200" dirty="0" err="1"/>
              <a:t>Обнинский</a:t>
            </a:r>
            <a:r>
              <a:rPr lang="ru-RU" sz="1200" dirty="0"/>
              <a:t> институт атомной энергетики переименован в государственное образовательное учреждение высшего профессионального образования «</a:t>
            </a:r>
            <a:r>
              <a:rPr lang="ru-RU" sz="1200" dirty="0" err="1"/>
              <a:t>Обнинский</a:t>
            </a:r>
            <a:r>
              <a:rPr lang="ru-RU" sz="1200" dirty="0"/>
              <a:t> государственный технический университет атомной энергетики» Минобразования РФ.</a:t>
            </a:r>
            <a:endParaRPr sz="1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4294967295"/>
          </p:nvPr>
        </p:nvSpPr>
        <p:spPr>
          <a:xfrm>
            <a:off x="1115616" y="4155926"/>
            <a:ext cx="5168900" cy="827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000" b="1" i="1" dirty="0" err="1" smtClean="0">
                <a:solidFill>
                  <a:srgbClr val="38416C"/>
                </a:solidFill>
              </a:rPr>
              <a:t>г.Обнинск</a:t>
            </a:r>
            <a:r>
              <a:rPr lang="ru-RU" sz="1000" b="1" i="1" dirty="0" smtClean="0">
                <a:solidFill>
                  <a:srgbClr val="38416C"/>
                </a:solidFill>
              </a:rPr>
              <a:t> </a:t>
            </a:r>
            <a:r>
              <a:rPr lang="ru-RU" sz="1000" b="1" i="1" dirty="0">
                <a:solidFill>
                  <a:srgbClr val="38416C"/>
                </a:solidFill>
              </a:rPr>
              <a:t>Калужской обл., Студгородок, 1. </a:t>
            </a:r>
            <a:r>
              <a:rPr lang="ru-RU" sz="1000" b="1" i="1" dirty="0" smtClean="0">
                <a:solidFill>
                  <a:srgbClr val="38416C"/>
                </a:solidFill>
              </a:rPr>
              <a:t>ИАТЭ </a:t>
            </a:r>
            <a:r>
              <a:rPr lang="en" sz="1000" b="1" i="1" u="sng" dirty="0" smtClean="0">
                <a:solidFill>
                  <a:srgbClr val="3F5378"/>
                </a:solidFill>
                <a:hlinkClick r:id="rId3"/>
              </a:rPr>
              <a:t>www.</a:t>
            </a:r>
            <a:r>
              <a:rPr lang="en-US" sz="1000" b="1" i="1" u="sng" dirty="0">
                <a:solidFill>
                  <a:srgbClr val="3F5378"/>
                </a:solidFill>
                <a:hlinkClick r:id="rId3"/>
              </a:rPr>
              <a:t> </a:t>
            </a:r>
            <a:r>
              <a:rPr lang="en-US" sz="1000" b="1" i="1" u="sng" dirty="0" smtClean="0">
                <a:solidFill>
                  <a:srgbClr val="3F5378"/>
                </a:solidFill>
                <a:hlinkClick r:id="rId3"/>
              </a:rPr>
              <a:t>iate.obninsk.ru</a:t>
            </a:r>
            <a:r>
              <a:rPr lang="ru-RU" sz="1000" b="1" i="1" u="sng" dirty="0" smtClean="0">
                <a:solidFill>
                  <a:srgbClr val="3F5378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000" dirty="0" smtClean="0">
                <a:solidFill>
                  <a:srgbClr val="38416C"/>
                </a:solidFill>
              </a:rPr>
              <a:t>Телефон</a:t>
            </a:r>
            <a:r>
              <a:rPr lang="ru-RU" sz="1000" dirty="0">
                <a:solidFill>
                  <a:srgbClr val="38416C"/>
                </a:solidFill>
              </a:rPr>
              <a:t>:</a:t>
            </a:r>
            <a:r>
              <a:rPr lang="ru-RU" sz="1000" dirty="0"/>
              <a:t> </a:t>
            </a:r>
            <a:r>
              <a:rPr lang="ru-RU" sz="1000" dirty="0">
                <a:solidFill>
                  <a:srgbClr val="38416C"/>
                </a:solidFill>
              </a:rPr>
              <a:t>+7 (484) 397-94-90 доб. 111, факс: +7 (484) 397-08-22 </a:t>
            </a:r>
            <a:r>
              <a:rPr lang="ru-RU" sz="1000" dirty="0"/>
              <a:t/>
            </a:r>
            <a:br>
              <a:rPr lang="ru-RU" sz="1000" dirty="0"/>
            </a:br>
            <a:r>
              <a:rPr lang="ru-RU" sz="1000" dirty="0">
                <a:solidFill>
                  <a:srgbClr val="38416C"/>
                </a:solidFill>
              </a:rPr>
              <a:t>E-</a:t>
            </a:r>
            <a:r>
              <a:rPr lang="ru-RU" sz="1000" dirty="0" err="1">
                <a:solidFill>
                  <a:srgbClr val="38416C"/>
                </a:solidFill>
              </a:rPr>
              <a:t>mail</a:t>
            </a:r>
            <a:r>
              <a:rPr lang="ru-RU" sz="1000" dirty="0">
                <a:solidFill>
                  <a:srgbClr val="38416C"/>
                </a:solidFill>
              </a:rPr>
              <a:t>:</a:t>
            </a:r>
            <a:r>
              <a:rPr lang="ru-RU" sz="1000" dirty="0"/>
              <a:t> </a:t>
            </a:r>
            <a:r>
              <a:rPr lang="ru-RU" sz="1000" u="sng" dirty="0">
                <a:hlinkClick r:id="rId4"/>
              </a:rPr>
              <a:t>info@iate.obninsk.ru</a:t>
            </a:r>
            <a:endParaRPr lang="ru-RU" sz="1000" b="1" i="1" u="sng" dirty="0" smtClean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Институты</a:t>
            </a:r>
            <a:endParaRPr dirty="0"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814275" y="1298458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▰"/>
            </a:pPr>
            <a:r>
              <a:rPr lang="ru-RU" sz="2000" dirty="0" smtClean="0"/>
              <a:t>Институт ядерной физики и технологий</a:t>
            </a:r>
            <a:endParaRPr sz="2000"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▰"/>
            </a:pPr>
            <a:r>
              <a:rPr lang="ru-RU" sz="2000" dirty="0" smtClean="0"/>
              <a:t>Институт социально-экономических наук</a:t>
            </a:r>
            <a:endParaRPr sz="2000"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▰"/>
            </a:pPr>
            <a:r>
              <a:rPr lang="ru-RU" sz="2000" dirty="0" smtClean="0"/>
              <a:t>Институт интеллектуальных кибернетических систем</a:t>
            </a: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▰"/>
            </a:pPr>
            <a:r>
              <a:rPr lang="ru-RU" sz="2000" dirty="0" smtClean="0"/>
              <a:t>Инженерно-физический институт биомедицины</a:t>
            </a:r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▰"/>
            </a:pPr>
            <a:r>
              <a:rPr lang="ru-RU" sz="2000" dirty="0" smtClean="0"/>
              <a:t>Институт общей и профессиональной подготовки</a:t>
            </a:r>
            <a:endParaRPr sz="2000"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b="0" dirty="0"/>
              <a:t>Информация о магистратуре</a:t>
            </a:r>
          </a:p>
        </p:txBody>
      </p:sp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 smtClean="0"/>
              <a:t>Пункт1</a:t>
            </a:r>
            <a:endParaRPr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ru-RU" sz="1800" dirty="0"/>
              <a:t>Для обучения по программам магистратуры поступающий представляет диплом бакалавра, диплом специалиста с высшем профессиональным образованием, или диплом магистра.</a:t>
            </a:r>
            <a:r>
              <a:rPr lang="ru-RU" dirty="0"/>
              <a:t/>
            </a:r>
            <a:br>
              <a:rPr lang="ru-RU" dirty="0"/>
            </a:br>
            <a:endParaRPr dirty="0"/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 smtClean="0"/>
              <a:t>Пункт2</a:t>
            </a:r>
            <a:endParaRPr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ru-RU" sz="1800" dirty="0"/>
              <a:t>При поступлении в магистратуру вступительным испытанием является аттестационное собеседование по специальности, которое проводят аттестационные комиссии факультетов.</a:t>
            </a:r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Фотография и текст</a:t>
            </a:r>
            <a:endParaRPr dirty="0"/>
          </a:p>
        </p:txBody>
      </p:sp>
      <p:sp>
        <p:nvSpPr>
          <p:cNvPr id="301" name="Google Shape;301;p20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36885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ru-RU" dirty="0" smtClean="0"/>
              <a:t>Для того чтобы добавить картинку, её нужно обрезать в виде ромба предварительно в редакторе.</a:t>
            </a:r>
            <a:endParaRPr dirty="0"/>
          </a:p>
        </p:txBody>
      </p:sp>
      <p:sp>
        <p:nvSpPr>
          <p:cNvPr id="303" name="Google Shape;303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4" name="Picture 5" descr="C:\Users\oastakhova\Downloads\3333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31590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Схемы  и картинки</a:t>
            </a:r>
            <a:endParaRPr dirty="0"/>
          </a:p>
        </p:txBody>
      </p:sp>
      <p:sp>
        <p:nvSpPr>
          <p:cNvPr id="321" name="Google Shape;321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322" name="Google Shape;322;p22"/>
          <p:cNvSpPr/>
          <p:nvPr/>
        </p:nvSpPr>
        <p:spPr>
          <a:xfrm>
            <a:off x="3378600" y="1888450"/>
            <a:ext cx="2386800" cy="2386800"/>
          </a:xfrm>
          <a:prstGeom prst="diamond">
            <a:avLst/>
          </a:prstGeom>
          <a:solidFill>
            <a:srgbClr val="C7D3E6"/>
          </a:solidFill>
          <a:ln w="38100" cap="flat" cmpd="sng">
            <a:solidFill>
              <a:srgbClr val="92A8C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Текст</a:t>
            </a:r>
          </a:p>
        </p:txBody>
      </p:sp>
      <p:sp>
        <p:nvSpPr>
          <p:cNvPr id="323" name="Google Shape;323;p22"/>
          <p:cNvSpPr/>
          <p:nvPr/>
        </p:nvSpPr>
        <p:spPr>
          <a:xfrm>
            <a:off x="1547664" y="1888450"/>
            <a:ext cx="2386800" cy="2386800"/>
          </a:xfrm>
          <a:prstGeom prst="diamond">
            <a:avLst/>
          </a:prstGeom>
          <a:noFill/>
          <a:ln w="76200" cap="flat" cmpd="sng">
            <a:solidFill>
              <a:srgbClr val="FF98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D26F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Рамка</a:t>
            </a:r>
            <a:endParaRPr dirty="0">
              <a:solidFill>
                <a:srgbClr val="D26F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0" name="Google Shape;323;p22"/>
          <p:cNvSpPr/>
          <p:nvPr/>
        </p:nvSpPr>
        <p:spPr>
          <a:xfrm>
            <a:off x="5292080" y="1888450"/>
            <a:ext cx="2386800" cy="2386800"/>
          </a:xfrm>
          <a:prstGeom prst="diamond">
            <a:avLst/>
          </a:prstGeom>
          <a:noFill/>
          <a:ln w="76200" cap="flat" cmpd="sng">
            <a:solidFill>
              <a:srgbClr val="38416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D26F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Рамка</a:t>
            </a:r>
            <a:endParaRPr dirty="0">
              <a:solidFill>
                <a:srgbClr val="D26F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225</Words>
  <Application>Microsoft Office PowerPoint</Application>
  <PresentationFormat>Экран (16:9)</PresentationFormat>
  <Paragraphs>35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Roboto Condensed</vt:lpstr>
      <vt:lpstr>Arvo</vt:lpstr>
      <vt:lpstr>Roboto Condensed Light</vt:lpstr>
      <vt:lpstr>Arial</vt:lpstr>
      <vt:lpstr>Salerio template</vt:lpstr>
      <vt:lpstr>ПРЕЗЕНТАЦИЯ ДЛЯ ИАТЭ НИЯУ МИФИ</vt:lpstr>
      <vt:lpstr>Презентация PowerPoint</vt:lpstr>
      <vt:lpstr>Главный заголовок </vt:lpstr>
      <vt:lpstr>Обнинский институт атомной энергетики</vt:lpstr>
      <vt:lpstr>Институты</vt:lpstr>
      <vt:lpstr>Информация о магистратуре</vt:lpstr>
      <vt:lpstr>Фотография и текст</vt:lpstr>
      <vt:lpstr>Схемы  и картинки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ИАТЭ НИЯУ МИФИ</dc:title>
  <dc:creator>A.V.Radaev</dc:creator>
  <cp:lastModifiedBy>A.V.Radaev</cp:lastModifiedBy>
  <cp:revision>14</cp:revision>
  <dcterms:modified xsi:type="dcterms:W3CDTF">2022-12-12T00:17:38Z</dcterms:modified>
</cp:coreProperties>
</file>