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1"/>
  </p:notesMasterIdLst>
  <p:sldIdLst>
    <p:sldId id="256" r:id="rId2"/>
    <p:sldId id="257" r:id="rId3"/>
    <p:sldId id="285" r:id="rId4"/>
    <p:sldId id="286" r:id="rId5"/>
    <p:sldId id="287" r:id="rId6"/>
    <p:sldId id="289" r:id="rId7"/>
    <p:sldId id="290" r:id="rId8"/>
    <p:sldId id="288" r:id="rId9"/>
    <p:sldId id="291" r:id="rId10"/>
    <p:sldId id="292" r:id="rId11"/>
    <p:sldId id="295" r:id="rId12"/>
    <p:sldId id="293" r:id="rId13"/>
    <p:sldId id="296" r:id="rId14"/>
    <p:sldId id="294" r:id="rId15"/>
    <p:sldId id="297" r:id="rId16"/>
    <p:sldId id="298" r:id="rId17"/>
    <p:sldId id="299" r:id="rId18"/>
    <p:sldId id="302" r:id="rId19"/>
    <p:sldId id="301" r:id="rId20"/>
  </p:sldIdLst>
  <p:sldSz cx="9144000" cy="5143500" type="screen16x9"/>
  <p:notesSz cx="6858000" cy="9144000"/>
  <p:embeddedFontLst>
    <p:embeddedFont>
      <p:font typeface="Arvo" charset="0"/>
      <p:regular r:id="rId22"/>
      <p:bold r:id="rId23"/>
      <p:italic r:id="rId24"/>
      <p:boldItalic r:id="rId25"/>
    </p:embeddedFont>
    <p:embeddedFont>
      <p:font typeface="Roboto Condensed" charset="0"/>
      <p:regular r:id="rId26"/>
      <p:bold r:id="rId27"/>
      <p:italic r:id="rId28"/>
      <p:boldItalic r:id="rId29"/>
    </p:embeddedFont>
    <p:embeddedFont>
      <p:font typeface="Roboto Condensed Light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78"/>
    <a:srgbClr val="384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CE2665-CDE5-4DEE-A53D-BA796C76628F}">
  <a:tblStyle styleId="{25CE2665-CDE5-4DEE-A53D-BA796C7662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11" autoAdjust="0"/>
  </p:normalViewPr>
  <p:slideViewPr>
    <p:cSldViewPr>
      <p:cViewPr>
        <p:scale>
          <a:sx n="80" d="100"/>
          <a:sy n="80" d="100"/>
        </p:scale>
        <p:origin x="-870" y="-10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I:\&#1050;&#1085;&#1080;&#1075;&#1072;%20&#1076;&#1080;&#1072;&#1075;&#1088;&#1072;&#1084;&#1084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I:\&#1050;&#1085;&#1080;&#1075;&#1072;%20&#1076;&#1080;&#1072;&#1075;&#1088;&#1072;&#1084;&#1084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I:\&#1050;&#1085;&#1080;&#1075;&#1072;%20&#1076;&#1080;&#1072;&#1075;&#1088;&#1072;&#1084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2;&#1072;&#1090;&#1077;&#1088;&#1080;&#1072;&#1083;&#1099;%20&#1082;%20&#1086;&#1090;&#1095;&#1077;&#1090;&#1085;&#1086;&#1081;%20&#1082;&#1086;&#1085;&#1092;&#1077;&#1088;&#1077;&#1085;&#1094;&#1080;&#1080;\&#1044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2;&#1072;&#1090;&#1077;&#1088;&#1080;&#1072;&#1083;&#1099;%20&#1082;%20&#1086;&#1090;&#1095;&#1077;&#1090;&#1085;&#1086;&#1081;%20&#1082;&#1086;&#1085;&#1092;&#1077;&#1088;&#1077;&#1085;&#1094;&#1080;&#1080;\&#1044;&#1080;&#1072;&#1075;&#1088;&#1072;&#1084;&#1084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2;&#1072;&#1090;&#1077;&#1088;&#1080;&#1072;&#1083;&#1099;%20&#1082;%20&#1086;&#1090;&#1095;&#1077;&#1090;&#1085;&#1086;&#1081;%20&#1082;&#1086;&#1085;&#1092;&#1077;&#1088;&#1077;&#1085;&#1094;&#1080;&#1080;\&#1044;&#1080;&#1072;&#1075;&#1088;&#1072;&#1084;&#1084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2;&#1072;&#1090;&#1077;&#1088;&#1080;&#1072;&#1083;&#1099;%20&#1082;%20&#1086;&#1090;&#1095;&#1077;&#1090;&#1085;&#1086;&#1081;%20&#1082;&#1086;&#1085;&#1092;&#1077;&#1088;&#1077;&#1085;&#1094;&#1080;&#1080;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35143249666029"/>
          <c:y val="2.1685584742214693E-2"/>
          <c:w val="0.62030476145925306"/>
          <c:h val="0.6692336947154287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Лист1!$A$4</c:f>
              <c:strCache>
                <c:ptCount val="1"/>
                <c:pt idx="0">
                  <c:v>Членов профсоюза  из числа работников</c:v>
                </c:pt>
              </c:strCache>
            </c:strRef>
          </c:tx>
          <c:cat>
            <c:multiLvlStrRef>
              <c:f>Лист1!$B$1:$G$2</c:f>
              <c:multiLvlStrCache>
                <c:ptCount val="6"/>
                <c:lvl>
                  <c:pt idx="5">
                    <c:v> </c:v>
                  </c:pt>
                </c:lvl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207</c:v>
                </c:pt>
                <c:pt idx="1">
                  <c:v>149</c:v>
                </c:pt>
                <c:pt idx="2">
                  <c:v>174</c:v>
                </c:pt>
                <c:pt idx="3">
                  <c:v>181</c:v>
                </c:pt>
                <c:pt idx="4">
                  <c:v>172</c:v>
                </c:pt>
                <c:pt idx="5">
                  <c:v>176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AED-40E8-84C8-DD1B7EA49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98080"/>
        <c:axId val="46965120"/>
      </c:lineChart>
      <c:catAx>
        <c:axId val="46398080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none"/>
        <c:tickLblPos val="nextTo"/>
        <c:crossAx val="46965120"/>
        <c:crosses val="autoZero"/>
        <c:auto val="1"/>
        <c:lblAlgn val="ctr"/>
        <c:lblOffset val="100"/>
        <c:noMultiLvlLbl val="0"/>
      </c:catAx>
      <c:valAx>
        <c:axId val="46965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63980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/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37506075629443"/>
          <c:y val="6.5783518558302403E-2"/>
          <c:w val="0.61561614787878183"/>
          <c:h val="0.41701020705745118"/>
        </c:manualLayout>
      </c:layout>
      <c:lineChart>
        <c:grouping val="standard"/>
        <c:varyColors val="0"/>
        <c:ser>
          <c:idx val="2"/>
          <c:order val="0"/>
          <c:tx>
            <c:strRef>
              <c:f>Лист1!$A$5</c:f>
              <c:strCache>
                <c:ptCount val="1"/>
                <c:pt idx="0">
                  <c:v>Число членов профсоюза из  числа студентов</c:v>
                </c:pt>
              </c:strCache>
            </c:strRef>
          </c:tx>
          <c:cat>
            <c:multiLvlStrRef>
              <c:f>Лист1!$B$1:$G$2</c:f>
              <c:multiLvlStrCache>
                <c:ptCount val="6"/>
                <c:lvl>
                  <c:pt idx="5">
                    <c:v> </c:v>
                  </c:pt>
                </c:lvl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145</c:v>
                </c:pt>
                <c:pt idx="1">
                  <c:v>347</c:v>
                </c:pt>
                <c:pt idx="2">
                  <c:v>295</c:v>
                </c:pt>
                <c:pt idx="3">
                  <c:v>334</c:v>
                </c:pt>
                <c:pt idx="4">
                  <c:v>273</c:v>
                </c:pt>
                <c:pt idx="5">
                  <c:v>213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F-44A4-B35E-D7DF17AD0B38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Членов профсоюза  из числа работников</c:v>
                </c:pt>
              </c:strCache>
            </c:strRef>
          </c:tx>
          <c:cat>
            <c:multiLvlStrRef>
              <c:f>Лист1!$B$1:$G$2</c:f>
              <c:multiLvlStrCache>
                <c:ptCount val="6"/>
                <c:lvl>
                  <c:pt idx="5">
                    <c:v> </c:v>
                  </c:pt>
                </c:lvl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207</c:v>
                </c:pt>
                <c:pt idx="1">
                  <c:v>149</c:v>
                </c:pt>
                <c:pt idx="2">
                  <c:v>174</c:v>
                </c:pt>
                <c:pt idx="3">
                  <c:v>181</c:v>
                </c:pt>
                <c:pt idx="4">
                  <c:v>172</c:v>
                </c:pt>
                <c:pt idx="5">
                  <c:v>176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F-44A4-B35E-D7DF17AD0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25024"/>
        <c:axId val="47426560"/>
      </c:lineChart>
      <c:catAx>
        <c:axId val="47425024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none"/>
        <c:tickLblPos val="nextTo"/>
        <c:crossAx val="47426560"/>
        <c:crosses val="autoZero"/>
        <c:auto val="1"/>
        <c:lblAlgn val="ctr"/>
        <c:lblOffset val="100"/>
        <c:noMultiLvlLbl val="0"/>
      </c:catAx>
      <c:valAx>
        <c:axId val="47426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74250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Всего членов профсоюза</c:v>
                </c:pt>
              </c:strCache>
            </c:strRef>
          </c:tx>
          <c:marker>
            <c:symbol val="none"/>
          </c:marker>
          <c:cat>
            <c:multiLvlStrRef>
              <c:f>Лист1!$B$1:$G$2</c:f>
              <c:multiLvlStrCache>
                <c:ptCount val="6"/>
                <c:lvl>
                  <c:pt idx="5">
                    <c:v> </c:v>
                  </c:pt>
                </c:lvl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Лист1!$B$6:$G$6</c:f>
              <c:numCache>
                <c:formatCode>General</c:formatCode>
                <c:ptCount val="6"/>
                <c:pt idx="0">
                  <c:v>353</c:v>
                </c:pt>
                <c:pt idx="1">
                  <c:v>512</c:v>
                </c:pt>
                <c:pt idx="2">
                  <c:v>497</c:v>
                </c:pt>
                <c:pt idx="3">
                  <c:v>541</c:v>
                </c:pt>
                <c:pt idx="4">
                  <c:v>471</c:v>
                </c:pt>
                <c:pt idx="5">
                  <c:v>415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3AD-47BA-9B12-CEDBAFECE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79136"/>
        <c:axId val="48005504"/>
      </c:lineChart>
      <c:catAx>
        <c:axId val="47979136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none"/>
        <c:tickLblPos val="nextTo"/>
        <c:crossAx val="48005504"/>
        <c:crosses val="autoZero"/>
        <c:auto val="1"/>
        <c:lblAlgn val="ctr"/>
        <c:lblOffset val="100"/>
        <c:noMultiLvlLbl val="0"/>
      </c:catAx>
      <c:valAx>
        <c:axId val="48005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79791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Лист1!$A$32</c:f>
              <c:strCache>
                <c:ptCount val="1"/>
                <c:pt idx="0">
                  <c:v>ИТОГО</c:v>
                </c:pt>
              </c:strCache>
            </c:strRef>
          </c:tx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20F-4E95-8531-66451EC81CC4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0F-4E95-8531-66451EC81CC4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20F-4E95-8531-66451EC81CC4}"/>
              </c:ext>
            </c:extLst>
          </c:dPt>
          <c:dLbls>
            <c:dLbl>
              <c:idx val="1"/>
              <c:layout>
                <c:manualLayout>
                  <c:x val="-0.10702101175184608"/>
                  <c:y val="3.2445487183290849E-3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Материальная помощь </a:t>
                    </a:r>
                  </a:p>
                  <a:p>
                    <a:pPr>
                      <a:defRPr sz="105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5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819 600   </a:t>
                    </a:r>
                    <a:endParaRPr lang="ru-RU" sz="105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5311215657571288"/>
                      <c:h val="0.1695727590115147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C20F-4E95-8531-66451EC81CC4}"/>
                </c:ext>
              </c:extLst>
            </c:dLbl>
            <c:dLbl>
              <c:idx val="3"/>
              <c:layout>
                <c:manualLayout>
                  <c:x val="1.7425524691877851E-4"/>
                  <c:y val="-4.6351997230929783E-3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Культурно-массовая и спортивная работа </a:t>
                    </a:r>
                  </a:p>
                  <a:p>
                    <a:pPr>
                      <a:defRPr sz="105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5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677 370   </a:t>
                    </a:r>
                    <a:endParaRPr lang="ru-RU" sz="105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139612461146196"/>
                      <c:h val="0.1778357269915379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20F-4E95-8531-66451EC81CC4}"/>
                </c:ext>
              </c:extLst>
            </c:dLbl>
            <c:dLbl>
              <c:idx val="5"/>
              <c:layout>
                <c:manualLayout>
                  <c:x val="8.51683805277135E-2"/>
                  <c:y val="1.3012548000036436E-7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Поощрение профактива</a:t>
                    </a:r>
                  </a:p>
                  <a:p>
                    <a:pPr>
                      <a:defRPr sz="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105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190 000</a:t>
                    </a:r>
                    <a:r>
                      <a:rPr lang="ru-RU" sz="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  </a:t>
                    </a:r>
                    <a:endParaRPr lang="ru-RU" sz="8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551602425970111"/>
                      <c:h val="0.2075824117196211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C20F-4E95-8531-66451EC81CC4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Лист1!$B$32:$H$32</c:f>
              <c:numCache>
                <c:formatCode>_(* #,##0.00_);_(* \(#,##0.00\);_(* "-"??_);_(@_)</c:formatCode>
                <c:ptCount val="7"/>
                <c:pt idx="1">
                  <c:v>787100</c:v>
                </c:pt>
                <c:pt idx="3">
                  <c:v>671710</c:v>
                </c:pt>
                <c:pt idx="5">
                  <c:v>190000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20F-4E95-8531-66451EC81C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0154508988263"/>
          <c:y val="0.19146510919333631"/>
          <c:w val="0.8277036596840488"/>
          <c:h val="0.73857519383167725"/>
        </c:manualLayout>
      </c:layout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AF6-4E4A-9AC5-19B210DCD3D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AF6-4E4A-9AC5-19B210DCD3D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AF6-4E4A-9AC5-19B210DCD3D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AF6-4E4A-9AC5-19B210DCD3DD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AF6-4E4A-9AC5-19B210DCD3DD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AF6-4E4A-9AC5-19B210DCD3DD}"/>
              </c:ext>
            </c:extLst>
          </c:dPt>
          <c:dLbls>
            <c:dLbl>
              <c:idx val="0"/>
              <c:layout>
                <c:manualLayout>
                  <c:x val="-2.2522762684474992E-2"/>
                  <c:y val="1.8736701634171935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/>
                      <a:t>Лечение и санаторные путевки</a:t>
                    </a:r>
                    <a:endParaRPr lang="ru-RU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453412495968427"/>
                      <c:h val="0.1695732642667197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DAF6-4E4A-9AC5-19B210DCD3DD}"/>
                </c:ext>
              </c:extLst>
            </c:dLbl>
            <c:dLbl>
              <c:idx val="1"/>
              <c:layout>
                <c:manualLayout>
                  <c:x val="-0.13554732412489512"/>
                  <c:y val="-0.21884449576233089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tx1"/>
                        </a:solidFill>
                      </a:defRPr>
                    </a:pPr>
                    <a:r>
                      <a:rPr lang="ru-RU" sz="800" b="1" dirty="0">
                        <a:solidFill>
                          <a:schemeClr val="tx1"/>
                        </a:solidFill>
                      </a:rPr>
                      <a:t>К юбилейной дате</a:t>
                    </a:r>
                    <a:endParaRPr lang="ru-RU" sz="12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517200372111883"/>
                      <c:h val="0.132565109222499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AF6-4E4A-9AC5-19B210DCD3DD}"/>
                </c:ext>
              </c:extLst>
            </c:dLbl>
            <c:dLbl>
              <c:idx val="2"/>
              <c:layout>
                <c:manualLayout>
                  <c:x val="1.1954249652071565E-7"/>
                  <c:y val="-1.6841587213743453E-3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/>
                      <a:t>Тяжелое материальное положение.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219692331085851"/>
                      <c:h val="0.15499141856126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AF6-4E4A-9AC5-19B210DCD3DD}"/>
                </c:ext>
              </c:extLst>
            </c:dLbl>
            <c:dLbl>
              <c:idx val="3"/>
              <c:layout>
                <c:manualLayout>
                  <c:x val="0"/>
                  <c:y val="-1.0246044230236681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/>
                      <a:t>Рождение ребенка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F6-4E4A-9AC5-19B210DCD3DD}"/>
                </c:ext>
              </c:extLst>
            </c:dLbl>
            <c:dLbl>
              <c:idx val="4"/>
              <c:layout>
                <c:manualLayout>
                  <c:x val="1.6504395697139563E-2"/>
                  <c:y val="-4.1430503795583676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/>
                      <a:t>Сборы ребенка в 1-й класс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413079813982309"/>
                      <c:h val="0.1186158815519863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DAF6-4E4A-9AC5-19B210DCD3DD}"/>
                </c:ext>
              </c:extLst>
            </c:dLbl>
            <c:dLbl>
              <c:idx val="5"/>
              <c:layout>
                <c:manualLayout>
                  <c:x val="0.13210210937516806"/>
                  <c:y val="-4.794248456001042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/>
                      <a:t>Смерть родственника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224652866521477"/>
                      <c:h val="0.1186158815519863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AF6-4E4A-9AC5-19B210DCD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Лист1!$B$44:$G$44</c:f>
              <c:numCache>
                <c:formatCode>General</c:formatCode>
                <c:ptCount val="6"/>
                <c:pt idx="0">
                  <c:v>149800</c:v>
                </c:pt>
                <c:pt idx="1">
                  <c:v>338000</c:v>
                </c:pt>
                <c:pt idx="2">
                  <c:v>34500</c:v>
                </c:pt>
                <c:pt idx="3">
                  <c:v>55000</c:v>
                </c:pt>
                <c:pt idx="4">
                  <c:v>20000</c:v>
                </c:pt>
                <c:pt idx="5">
                  <c:v>115000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AF6-4E4A-9AC5-19B210DCD3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112650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A65-435E-8E15-5788D4B8A1C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Лист1!$A$89:$A$93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(9 месяцев)</c:v>
                </c:pt>
              </c:strCache>
            </c:strRef>
          </c:cat>
          <c:val>
            <c:numRef>
              <c:f>Лист1!$B$89:$B$93</c:f>
              <c:numCache>
                <c:formatCode>General</c:formatCode>
                <c:ptCount val="5"/>
                <c:pt idx="0">
                  <c:v>66500</c:v>
                </c:pt>
                <c:pt idx="1">
                  <c:v>94000</c:v>
                </c:pt>
                <c:pt idx="2">
                  <c:v>228780</c:v>
                </c:pt>
                <c:pt idx="3">
                  <c:v>175440</c:v>
                </c:pt>
                <c:pt idx="4">
                  <c:v>112650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65-435E-8E15-5788D4B8A1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405312"/>
        <c:axId val="23408000"/>
      </c:barChart>
      <c:catAx>
        <c:axId val="23405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408000"/>
        <c:crosses val="autoZero"/>
        <c:auto val="1"/>
        <c:lblAlgn val="ctr"/>
        <c:lblOffset val="100"/>
        <c:noMultiLvlLbl val="0"/>
      </c:catAx>
      <c:valAx>
        <c:axId val="23408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40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1737240601584"/>
          <c:y val="0.10601699017569477"/>
          <c:w val="0.80251788640986788"/>
          <c:h val="0.6956980970368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Лист1!$A$119</c:f>
              <c:strCache>
                <c:ptCount val="1"/>
                <c:pt idx="0">
                  <c:v>Выделено средств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41750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310-4826-8FD4-B97B2F98C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Лист1!$B$115:$H$118</c:f>
              <c:strCache>
                <c:ptCount val="7"/>
                <c:pt idx="0">
                  <c:v>Праздники-23 февраля, 8 марта, 9 мая</c:v>
                </c:pt>
                <c:pt idx="1">
                  <c:v>Новогодние вечера</c:v>
                </c:pt>
                <c:pt idx="2">
                  <c:v>Новогодние подарки детям</c:v>
                </c:pt>
                <c:pt idx="3">
                  <c:v>Экскурсии</c:v>
                </c:pt>
                <c:pt idx="4">
                  <c:v>Культпоходы в кино,театры</c:v>
                </c:pt>
                <c:pt idx="5">
                  <c:v>Торжества отрасли</c:v>
                </c:pt>
                <c:pt idx="6">
                  <c:v>Молодежные и  культурно-спортивные мероприятия</c:v>
                </c:pt>
              </c:strCache>
            </c:strRef>
          </c:cat>
          <c:val>
            <c:numRef>
              <c:f>Лист1!$B$119:$H$119</c:f>
              <c:numCache>
                <c:formatCode>#,##0</c:formatCode>
                <c:ptCount val="7"/>
                <c:pt idx="0">
                  <c:v>176080</c:v>
                </c:pt>
                <c:pt idx="1">
                  <c:v>190000</c:v>
                </c:pt>
                <c:pt idx="2">
                  <c:v>162500</c:v>
                </c:pt>
                <c:pt idx="3">
                  <c:v>41750</c:v>
                </c:pt>
                <c:pt idx="4">
                  <c:v>78200</c:v>
                </c:pt>
                <c:pt idx="5">
                  <c:v>9440</c:v>
                </c:pt>
                <c:pt idx="6">
                  <c:v>44455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10-4826-8FD4-B97B2F98CC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728128"/>
        <c:axId val="23730816"/>
      </c:barChart>
      <c:catAx>
        <c:axId val="23728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30816"/>
        <c:crosses val="autoZero"/>
        <c:auto val="1"/>
        <c:lblAlgn val="ctr"/>
        <c:lblOffset val="100"/>
        <c:noMultiLvlLbl val="0"/>
      </c:catAx>
      <c:valAx>
        <c:axId val="2373081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23728128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900" b="1" baseline="0"/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0.29145</cdr:x>
      <cdr:y>0.69419</cdr:y>
    </cdr:from>
    <cdr:to>
      <cdr:x>0.47469</cdr:x>
      <cdr:y>0.98777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90675" y="2162175"/>
          <a:ext cx="10001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0.33628</cdr:x>
      <cdr:y>0.75054</cdr:y>
    </cdr:from>
    <cdr:to>
      <cdr:x>0.44866</cdr:x>
      <cdr:y>0.983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6304" y="29523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0.27939</cdr:x>
      <cdr:y>0.68889</cdr:y>
    </cdr:from>
    <cdr:to>
      <cdr:x>0.45656</cdr:x>
      <cdr:y>0.90889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2099" y="2952749"/>
          <a:ext cx="990600" cy="9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</cdr:x>
      <cdr:y>0.62814</cdr:y>
    </cdr:from>
    <cdr:to>
      <cdr:x>0.40111</cdr:x>
      <cdr:y>0.81364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86608" y="30963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0.13251</cdr:x>
      <cdr:y>0.75409</cdr:y>
    </cdr:from>
    <cdr:to>
      <cdr:x>0.36713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0464" y="3412976"/>
          <a:ext cx="1930869" cy="1112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  <a:p xmlns:a="http://schemas.openxmlformats.org/drawingml/2006/main">
          <a:endParaRPr lang="ru-RU" dirty="0"/>
        </a:p>
        <a:p xmlns:a="http://schemas.openxmlformats.org/drawingml/2006/main">
          <a:endParaRPr lang="ru-RU" sz="1100" dirty="0"/>
        </a:p>
        <a:p xmlns:a="http://schemas.openxmlformats.org/drawingml/2006/main"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869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1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483768" y="183032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НАЦИОНАЛЬНЫЙ ИССЛЕДОВАТЕЛЬСКИЙ ЯДЕРНЫЙ УНИВЕРСИТЕТ «МИФИ» (НИЯУ МИФИ)</a:t>
            </a:r>
          </a:p>
          <a:p>
            <a:pPr algn="r"/>
            <a:r>
              <a:rPr lang="ru-RU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ОБНИНСКИЙ ИНСТИТУТ АТОМНОЙ ЭНЕРГЕТИКИ (ИАТЭ</a:t>
            </a:r>
            <a:r>
              <a:rPr lang="ru-RU" b="1" dirty="0">
                <a:solidFill>
                  <a:srgbClr val="3F5378"/>
                </a:solidFill>
              </a:rPr>
              <a:t>)</a:t>
            </a:r>
          </a:p>
        </p:txBody>
      </p:sp>
      <p:pic>
        <p:nvPicPr>
          <p:cNvPr id="24" name="Picture 2" descr="D:\лого ИаТЭ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6" y="123478"/>
            <a:ext cx="1729753" cy="8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atom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rofia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Информационный отчет профкома цеховой профсоюзной организации ИАТЭ НИЯУ МИФИ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за 2016-2021 гг.</a:t>
            </a:r>
          </a:p>
        </p:txBody>
      </p:sp>
      <p:pic>
        <p:nvPicPr>
          <p:cNvPr id="1026" name="Picture 2" descr="D:\лого ИаТЭ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6" y="123478"/>
            <a:ext cx="1729753" cy="8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33B4DB-2FD4-4C08-A378-85AB4EAC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4" y="411510"/>
            <a:ext cx="6278005" cy="76620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Расходы ЦПО ИАТЭ НИЯУИ МИФИ на культурно-массовые и спортивные мероприятия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489EBA7-52A8-4190-814B-45290F2153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="" xmlns:a16="http://schemas.microsoft.com/office/drawing/2014/main" id="{5BF12163-5A5F-4BB2-B1E4-1BE8B2C9C2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651889"/>
              </p:ext>
            </p:extLst>
          </p:nvPr>
        </p:nvGraphicFramePr>
        <p:xfrm>
          <a:off x="208860" y="1463728"/>
          <a:ext cx="3744416" cy="3488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09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Общая сумма,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66 500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94 000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7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228 780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7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175 440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8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(9 месяцев)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112 650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7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671 710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Объект 5">
            <a:extLst>
              <a:ext uri="{FF2B5EF4-FFF2-40B4-BE49-F238E27FC236}">
                <a16:creationId xmlns="" xmlns:a16="http://schemas.microsoft.com/office/drawing/2014/main" id="{B025F932-0F78-4EE3-BF0C-C7F1E77A2B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565684"/>
              </p:ext>
            </p:extLst>
          </p:nvPr>
        </p:nvGraphicFramePr>
        <p:xfrm>
          <a:off x="4355976" y="1076709"/>
          <a:ext cx="3528392" cy="353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11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283107-4314-4968-8C46-3D3D3F54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none" strike="noStrike" dirty="0">
                <a:solidFill>
                  <a:schemeClr val="bg1"/>
                </a:solidFill>
                <a:effectLst/>
              </a:rPr>
              <a:t>Расходы ЦПО ИАТЭ НИЯУ МИФИ </a:t>
            </a:r>
            <a:br>
              <a:rPr lang="ru-RU" sz="2000" b="1" u="none" strike="noStrike" dirty="0">
                <a:solidFill>
                  <a:schemeClr val="bg1"/>
                </a:solidFill>
                <a:effectLst/>
              </a:rPr>
            </a:br>
            <a:r>
              <a:rPr lang="ru-RU" sz="2000" b="1" u="none" strike="noStrike" dirty="0">
                <a:solidFill>
                  <a:schemeClr val="bg1"/>
                </a:solidFill>
                <a:effectLst/>
              </a:rPr>
              <a:t>по видам  культурно – массовых мероприятий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0240CC1-A396-4C8B-B938-2D51FA0DA3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0574812E-32E1-47B1-ACEB-5B3CC720F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01903"/>
              </p:ext>
            </p:extLst>
          </p:nvPr>
        </p:nvGraphicFramePr>
        <p:xfrm>
          <a:off x="-252536" y="1347614"/>
          <a:ext cx="7488832" cy="369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38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4952FE-BF92-4D9E-901F-ACB58447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Поощрение членов ЦПО ИАТЭ НИЯУ МИФИ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E8628A4-94BE-4BDF-98B7-B2BFE7AD51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FCFBEEDE-359B-4464-B40A-97AF7B824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204047"/>
              </p:ext>
            </p:extLst>
          </p:nvPr>
        </p:nvGraphicFramePr>
        <p:xfrm>
          <a:off x="899592" y="1506542"/>
          <a:ext cx="5400600" cy="3146425"/>
        </p:xfrm>
        <a:graphic>
          <a:graphicData uri="http://schemas.openxmlformats.org/drawingml/2006/table">
            <a:tbl>
              <a:tblPr firstRow="1" firstCol="1" bandRow="1">
                <a:tableStyleId>{25CE2665-CDE5-4DEE-A53D-BA796C76628F}</a:tableStyleId>
              </a:tblPr>
              <a:tblGrid>
                <a:gridCol w="1350150">
                  <a:extLst>
                    <a:ext uri="{9D8B030D-6E8A-4147-A177-3AD203B41FA5}">
                      <a16:colId xmlns="" xmlns:a16="http://schemas.microsoft.com/office/drawing/2014/main" val="896465362"/>
                    </a:ext>
                  </a:extLst>
                </a:gridCol>
                <a:gridCol w="1350150">
                  <a:extLst>
                    <a:ext uri="{9D8B030D-6E8A-4147-A177-3AD203B41FA5}">
                      <a16:colId xmlns="" xmlns:a16="http://schemas.microsoft.com/office/drawing/2014/main" val="1410635906"/>
                    </a:ext>
                  </a:extLst>
                </a:gridCol>
                <a:gridCol w="1350150">
                  <a:extLst>
                    <a:ext uri="{9D8B030D-6E8A-4147-A177-3AD203B41FA5}">
                      <a16:colId xmlns="" xmlns:a16="http://schemas.microsoft.com/office/drawing/2014/main" val="665077950"/>
                    </a:ext>
                  </a:extLst>
                </a:gridCol>
                <a:gridCol w="1350150">
                  <a:extLst>
                    <a:ext uri="{9D8B030D-6E8A-4147-A177-3AD203B41FA5}">
                      <a16:colId xmlns="" xmlns:a16="http://schemas.microsoft.com/office/drawing/2014/main" val="461453841"/>
                    </a:ext>
                  </a:extLst>
                </a:gridCol>
              </a:tblGrid>
              <a:tr h="466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Общая сумма,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</a:p>
                  </a:txBody>
                  <a:tcPr marL="2319" marR="2319" marT="231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Сотрудники,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</a:p>
                  </a:txBody>
                  <a:tcPr marL="2319" marR="2319" marT="231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Студенты,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</a:p>
                  </a:txBody>
                  <a:tcPr marL="2319" marR="2319" marT="231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4622874"/>
                  </a:ext>
                </a:extLst>
              </a:tr>
              <a:tr h="537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2017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15000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(3 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10000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(2 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5000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(1 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="" xmlns:a16="http://schemas.microsoft.com/office/drawing/2014/main" val="1427688305"/>
                  </a:ext>
                </a:extLst>
              </a:tr>
              <a:tr h="5356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2018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65000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(13 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45000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(9 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20000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(4 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="" xmlns:a16="http://schemas.microsoft.com/office/drawing/2014/main" val="3242815585"/>
                  </a:ext>
                </a:extLst>
              </a:tr>
              <a:tr h="5356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2019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35000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(7 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20000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(4 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15000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(3 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="" xmlns:a16="http://schemas.microsoft.com/office/drawing/2014/main" val="1695238458"/>
                  </a:ext>
                </a:extLst>
              </a:tr>
              <a:tr h="5356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2020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75000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(15чел.)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50000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(10 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25000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(5 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="" xmlns:a16="http://schemas.microsoft.com/office/drawing/2014/main" val="1882610254"/>
                  </a:ext>
                </a:extLst>
              </a:tr>
              <a:tr h="5356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190 000</a:t>
                      </a:r>
                    </a:p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(38 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125 000</a:t>
                      </a:r>
                    </a:p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(25 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65 000</a:t>
                      </a:r>
                    </a:p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(13 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="" xmlns:a16="http://schemas.microsoft.com/office/drawing/2014/main" val="1657233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58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985C1A-1458-4F70-A27A-88DEF032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Контролирующие функции профсоюза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в 2016-2021 гг.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8914BCF-30B5-489F-8E8C-3A314F2C5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7945E8-7B8A-489B-BF33-364393477B81}"/>
              </a:ext>
            </a:extLst>
          </p:cNvPr>
          <p:cNvSpPr txBox="1"/>
          <p:nvPr/>
        </p:nvSpPr>
        <p:spPr>
          <a:xfrm>
            <a:off x="167110" y="1419622"/>
            <a:ext cx="7933281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sz="1400" b="1" dirty="0">
                <a:solidFill>
                  <a:schemeClr val="tx1"/>
                </a:solidFill>
              </a:rPr>
              <a:t>рофком ИАТЭ НИЯУ МИФИ осуществлял контролирующие функции 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через участие в следующих комиссиях: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Комиссия по аттестации рабочих мест;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Жилищная комиссия;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Комиссия по приему после ремонта помещений;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Комиссия по проверке готовности лабораторий;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Стипендиальная комиссия;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Комиссия по переводу студентов с платной формы обучения на бюджетную форму.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Представительство профкома в Объединенном совете обучающихся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2C6137-4C17-419D-B83D-9ACED2B5432E}"/>
              </a:ext>
            </a:extLst>
          </p:cNvPr>
          <p:cNvSpPr txBox="1"/>
          <p:nvPr/>
        </p:nvSpPr>
        <p:spPr>
          <a:xfrm>
            <a:off x="167110" y="4209524"/>
            <a:ext cx="67091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2060"/>
                </a:solidFill>
              </a:rPr>
              <a:t>В августе 2021 года профком ИАТЭ НИЯУ МИФИ согласовал новые локальные акты: Положение об оплате труда, Положение о премировании, </a:t>
            </a:r>
            <a:r>
              <a:rPr lang="ru-RU" sz="1400" b="1" dirty="0" smtClean="0">
                <a:solidFill>
                  <a:srgbClr val="002060"/>
                </a:solidFill>
              </a:rPr>
              <a:t>Положение </a:t>
            </a:r>
            <a:r>
              <a:rPr lang="ru-RU" sz="1400" b="1" dirty="0">
                <a:solidFill>
                  <a:srgbClr val="002060"/>
                </a:solidFill>
              </a:rPr>
              <a:t>о стимулирующих надбавках</a:t>
            </a:r>
          </a:p>
        </p:txBody>
      </p:sp>
    </p:spTree>
    <p:extLst>
      <p:ext uri="{BB962C8B-B14F-4D97-AF65-F5344CB8AC3E}">
        <p14:creationId xmlns:p14="http://schemas.microsoft.com/office/powerpoint/2010/main" val="306393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169EDA-2DE6-45EF-9E94-DD339263E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4" y="392575"/>
            <a:ext cx="5629933" cy="76620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Профсоюзные акции профкома ИАТЭ НИЯУ МИФИ за 2016-2021 гг.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6B03C83-A524-4396-A4B9-E77EB0FF03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E05FD4C-7309-4C61-B8D3-C703E5430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92337"/>
              </p:ext>
            </p:extLst>
          </p:nvPr>
        </p:nvGraphicFramePr>
        <p:xfrm>
          <a:off x="38600" y="1347614"/>
          <a:ext cx="7776864" cy="3773103"/>
        </p:xfrm>
        <a:graphic>
          <a:graphicData uri="http://schemas.openxmlformats.org/drawingml/2006/table">
            <a:tbl>
              <a:tblPr firstRow="1" firstCol="1" bandRow="1">
                <a:tableStyleId>{25CE2665-CDE5-4DEE-A53D-BA796C76628F}</a:tableStyleId>
              </a:tblPr>
              <a:tblGrid>
                <a:gridCol w="983281">
                  <a:extLst>
                    <a:ext uri="{9D8B030D-6E8A-4147-A177-3AD203B41FA5}">
                      <a16:colId xmlns="" xmlns:a16="http://schemas.microsoft.com/office/drawing/2014/main" val="1196275514"/>
                    </a:ext>
                  </a:extLst>
                </a:gridCol>
                <a:gridCol w="6793583">
                  <a:extLst>
                    <a:ext uri="{9D8B030D-6E8A-4147-A177-3AD203B41FA5}">
                      <a16:colId xmlns="" xmlns:a16="http://schemas.microsoft.com/office/drawing/2014/main" val="507400116"/>
                    </a:ext>
                  </a:extLst>
                </a:gridCol>
              </a:tblGrid>
              <a:tr h="33969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2018-2019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Совместно с отделом ОТ и ТБ института комплексная проверка наличия документации по охране труда и технике безопасности в новых и реорганизованных учебных лабораториях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2831460209"/>
                  </a:ext>
                </a:extLst>
              </a:tr>
              <a:tr h="13169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2018-2019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Проведение опросов по качеству питания в студенческой столовой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2661101929"/>
                  </a:ext>
                </a:extLst>
              </a:tr>
              <a:tr h="1097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3-х месячный мониторинг цен в студенческой столовой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2605831923"/>
                  </a:ext>
                </a:extLst>
              </a:tr>
              <a:tr h="1535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2018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Профсоюзный замер освещенности в учебных помещениях постройки прошлого века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1950193682"/>
                  </a:ext>
                </a:extLst>
              </a:tr>
              <a:tr h="3834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2017-2019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Организация участия профсоюзных делегаций студентов  и сотрудников ИАТЭ НИЯУ МИФИ в совместных с НИЯУ МИФИ мероприятиях, посвященных  Дню Победы в городе Наро-Фоминске и на Ильинских рубежах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3118658478"/>
                  </a:ext>
                </a:extLst>
              </a:tr>
              <a:tr h="361585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2017-2020</a:t>
                      </a:r>
                      <a:endParaRPr lang="ru-RU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Организация студенческих байдарочных походов по р. </a:t>
                      </a:r>
                      <a:r>
                        <a:rPr lang="ru-RU" sz="900" u="none" strike="noStrike" dirty="0" err="1">
                          <a:effectLst/>
                        </a:rPr>
                        <a:t>Воря</a:t>
                      </a:r>
                      <a:r>
                        <a:rPr lang="ru-RU" sz="900" u="none" strike="noStrike" dirty="0">
                          <a:effectLst/>
                        </a:rPr>
                        <a:t> с целью ремонта, установленных в 1975 году студентами и молодежью Обнинска, обелисков Памяти павшим в годы Великой отечественной войны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591115654"/>
                  </a:ext>
                </a:extLst>
              </a:tr>
              <a:tr h="15358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2018-2021</a:t>
                      </a:r>
                      <a:endParaRPr lang="ru-RU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Организация шефства над студенческой спортивной командой девушек по черлидингу.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4102012312"/>
                  </a:ext>
                </a:extLst>
              </a:tr>
              <a:tr h="2849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Организация и проведение, совместно с Ассоциацией профсоюзных организаций города Обнинска, Городского Детского праздника, посвященного началу учебного года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4077547567"/>
                  </a:ext>
                </a:extLst>
              </a:tr>
              <a:tr h="2521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2017, 2019-2021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Организация экскурсий: в Музей космонавтики (2017г.), киностудию «Военфильм» (2019г.), Парк Патриот (2020г.), «Архангельское» (2021г.)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83394083"/>
                  </a:ext>
                </a:extLst>
              </a:tr>
              <a:tr h="39442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Организация студенческого многодневного похода  на Ильинские рубежи с целью благоустройства военных укреплений, где в  1941 г. совершили свой беспримерный исторический подвиг Подольские курсанты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1436972456"/>
                  </a:ext>
                </a:extLst>
              </a:tr>
              <a:tr h="13169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2018-2019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Организация поддержки студенческих команд на зимних слетах молодежи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3545237297"/>
                  </a:ext>
                </a:extLst>
              </a:tr>
              <a:tr h="988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2018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Участие в организации фестивалей «Студенческая весна»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552525584"/>
                  </a:ext>
                </a:extLst>
              </a:tr>
              <a:tr h="1535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Организация для работников института летнего физкультурного «Дня здоровья – 2021».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1766503240"/>
                  </a:ext>
                </a:extLst>
              </a:tr>
              <a:tr h="1973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2017-2021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Организация участия членов профсоюза в городском профсоюзном проекте «Дисконтная карта члена профсоюза»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="" xmlns:a16="http://schemas.microsoft.com/office/drawing/2014/main" val="683121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431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CB9640-0273-41E7-8672-818B2AFB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4" y="392575"/>
            <a:ext cx="5773949" cy="76620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Профсоюзные социальные проекты профкома ИАТЭ НИЯУ МИФИ реализованные за 2016-2021 гг.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AAAA3CA-DBCA-4DB2-B932-713144000C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E6A97B-E744-4156-B043-9AFE41A1AF13}"/>
              </a:ext>
            </a:extLst>
          </p:cNvPr>
          <p:cNvSpPr txBox="1"/>
          <p:nvPr/>
        </p:nvSpPr>
        <p:spPr>
          <a:xfrm>
            <a:off x="179512" y="1426938"/>
            <a:ext cx="84969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sz="1400" dirty="0">
                <a:solidFill>
                  <a:schemeClr val="tx1"/>
                </a:solidFill>
              </a:rPr>
              <a:t>Сохранение исторических документов и материалов после упразднения институтского музея;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- Организация  экспозиции  музейных экспонатов в холлах института;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- Создание экспозиции «Исторические факты по организации подготовки специалистов по ядерным технологиям в Обнинском филиале МИФИ» для отделения </a:t>
            </a:r>
            <a:r>
              <a:rPr lang="ru-RU" sz="1400" dirty="0" err="1">
                <a:solidFill>
                  <a:schemeClr val="tx1"/>
                </a:solidFill>
              </a:rPr>
              <a:t>ЯФиТ</a:t>
            </a:r>
            <a:r>
              <a:rPr lang="ru-RU" sz="1400" dirty="0">
                <a:solidFill>
                  <a:schemeClr val="tx1"/>
                </a:solidFill>
              </a:rPr>
              <a:t>, корпус 3;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- Создание Галереи «Основатели и организаторы института», корпус 2;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- Сборка, ремонт, реставрация и восстановление работы уникального масштабного макета Смоленской АЭС. Представитель профкома является демонстратором макета для учебных целей и для гостей института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sz="1400" dirty="0">
                <a:solidFill>
                  <a:schemeClr val="tx1"/>
                </a:solidFill>
              </a:rPr>
              <a:t>Организация  мемориального холла в честь  первого заведующего кафедрой физики </a:t>
            </a:r>
            <a:r>
              <a:rPr lang="ru-RU" sz="1400" dirty="0" err="1">
                <a:solidFill>
                  <a:schemeClr val="tx1"/>
                </a:solidFill>
              </a:rPr>
              <a:t>Здоровцевой</a:t>
            </a:r>
            <a:r>
              <a:rPr lang="ru-RU" sz="1400" dirty="0">
                <a:solidFill>
                  <a:schemeClr val="tx1"/>
                </a:solidFill>
              </a:rPr>
              <a:t> Г.Г.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- Организация проведения мероприятий посвященных государственным праздникам, поздравление и поощрение юбиляров. </a:t>
            </a:r>
          </a:p>
        </p:txBody>
      </p:sp>
    </p:spTree>
    <p:extLst>
      <p:ext uri="{BB962C8B-B14F-4D97-AF65-F5344CB8AC3E}">
        <p14:creationId xmlns:p14="http://schemas.microsoft.com/office/powerpoint/2010/main" val="210767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68BC56-0192-4241-AB70-278E65B3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92575"/>
            <a:ext cx="6264695" cy="76620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Участие профкома ИАТЭ НИЯУ МИФИ в организации различных медицинских мероприятий в 2016-2021 гг.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606A26C-21EC-4AAB-A1E4-4F5AC58B8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6E1E6B-29CD-4FD2-A056-828FCE992D88}"/>
              </a:ext>
            </a:extLst>
          </p:cNvPr>
          <p:cNvSpPr txBox="1"/>
          <p:nvPr/>
        </p:nvSpPr>
        <p:spPr>
          <a:xfrm>
            <a:off x="251520" y="1563638"/>
            <a:ext cx="7704856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периодические медосмотры работников, вакцинация от гриппа,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медосмотры студентов, в связи с практикой на предприятиях отрасли,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распространение информации по противодействию COVID, закупке  и применению антисептиков,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материальная поддержка всем членам профсоюза, переболевшим </a:t>
            </a:r>
            <a:r>
              <a:rPr lang="ru-RU" sz="1400" dirty="0" err="1">
                <a:solidFill>
                  <a:schemeClr val="tx1"/>
                </a:solidFill>
              </a:rPr>
              <a:t>короновирусом</a:t>
            </a:r>
            <a:r>
              <a:rPr lang="ru-RU" sz="1400" dirty="0">
                <a:solidFill>
                  <a:schemeClr val="tx1"/>
                </a:solidFill>
              </a:rPr>
              <a:t> или оказавшимся в период пандемии в  сложных жизненных ситуациях (смерть родственников, лечение),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прикрепление иногородних студентов к обслуживанию в Клинической больнице №8,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обучение медперсонала здравпункта института работе на компьютере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882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72D27D-C4B4-45F7-9382-95F25D0B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Текущая работа профкома ИАТЭ НИЯУ МИФИ в 2016-2021 гг.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3EC3723-0F25-44AE-B661-6C358E188C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8D5554-54DE-4F67-90AE-2CD7A02A310E}"/>
              </a:ext>
            </a:extLst>
          </p:cNvPr>
          <p:cNvSpPr txBox="1"/>
          <p:nvPr/>
        </p:nvSpPr>
        <p:spPr>
          <a:xfrm>
            <a:off x="179512" y="1327071"/>
            <a:ext cx="84969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Проведено 48 заседаний профкома. Всего в повестке заседаний было 108 пунктов: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38 – по выделению материальной помощи,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34 – по вопросам культурно-массовой работы и спорта,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7 – по вопросам охраны труда и условиям труда, техники безопасности,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29 – по организационной работе с активом, ветеранами и по социальным проектам профкома.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Из 7 человек состава профкома, избранного на конференции 2016 г., выбыли 3: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1 - в связи с увольнением, 1 - в связи с окончанием института, 1 - в связи с добровольным выходом из профсоюза. 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Профком поддерживал постоянную связь с профсоюзным комитетом ППО НИЯУ МИФИ: председателем ППО НИЯУ МИФИ Петровым В.А., главным бухгалтером Шостаком А.Н., инспектором по кадрам </a:t>
            </a:r>
            <a:r>
              <a:rPr lang="ru-RU" dirty="0" err="1">
                <a:solidFill>
                  <a:schemeClr val="tx1"/>
                </a:solidFill>
              </a:rPr>
              <a:t>Хоропец</a:t>
            </a:r>
            <a:r>
              <a:rPr lang="ru-RU" dirty="0">
                <a:solidFill>
                  <a:schemeClr val="tx1"/>
                </a:solidFill>
              </a:rPr>
              <a:t> Р.В.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Информация о деятельности ЦПО ИАТЭ НИЯУ МИФИ регулярно предоставлялась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Объединенный профсоюзный комитет ППО НИЯУ МИФИ. </a:t>
            </a:r>
          </a:p>
        </p:txBody>
      </p:sp>
    </p:spTree>
    <p:extLst>
      <p:ext uri="{BB962C8B-B14F-4D97-AF65-F5344CB8AC3E}">
        <p14:creationId xmlns:p14="http://schemas.microsoft.com/office/powerpoint/2010/main" val="1887764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55EA2E-C182-4D86-989D-78F0339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4" y="392575"/>
            <a:ext cx="5845957" cy="766200"/>
          </a:xfrm>
        </p:spPr>
        <p:txBody>
          <a:bodyPr/>
          <a:lstStyle/>
          <a:p>
            <a:r>
              <a:rPr lang="ru-RU" dirty="0"/>
              <a:t>Обращение к членам профсоюзной организации ИАТЭ НИЯУ МИФИ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A4C6AC2-B814-44B5-82FA-0FDE4C42FE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3B1099-3D7D-48A6-AF84-B9EBE1F93939}"/>
              </a:ext>
            </a:extLst>
          </p:cNvPr>
          <p:cNvSpPr txBox="1"/>
          <p:nvPr/>
        </p:nvSpPr>
        <p:spPr>
          <a:xfrm>
            <a:off x="179510" y="1406938"/>
            <a:ext cx="8496945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Представленный отчет ЦПО ИАТЭ НИЯУ МИФИ –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это констатация результатов  пройденного пятилетия.</a:t>
            </a:r>
          </a:p>
          <a:p>
            <a:pPr algn="ctr"/>
            <a:endParaRPr lang="ru-RU" sz="700" b="1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внимательно  ознакомьтесь с отчетом профкома ИАТЭ НИЯУ МИФИ и отчетом Профкома Университета за 2016-2021 гг.;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 ходе отчетно-выборных собраний и конференции дайте оценку проделанной работе за отчетный период;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внесите конкретные предложения по совершенствованию деятельности цеховой организации ИАТЭ НИЯУ МИФИ.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92A29B-D26F-4ADD-ADE2-56E665725414}"/>
              </a:ext>
            </a:extLst>
          </p:cNvPr>
          <p:cNvSpPr txBox="1"/>
          <p:nvPr/>
        </p:nvSpPr>
        <p:spPr>
          <a:xfrm>
            <a:off x="814274" y="3915317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</a:rPr>
              <a:t>Искренняя благодарность всем, </a:t>
            </a:r>
          </a:p>
          <a:p>
            <a:pPr algn="ctr"/>
            <a:r>
              <a:rPr lang="ru-RU" sz="1800" b="1" dirty="0">
                <a:solidFill>
                  <a:srgbClr val="C00000"/>
                </a:solidFill>
              </a:rPr>
              <a:t>кто сотрудничал с профсоюзом!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83392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5C9D62-0188-43E3-8CA7-39BC9376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А что дальше?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E55F07C-7A55-439D-870B-BC18DB94D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4CBD3D-D917-44BF-9A8A-2813A6BA2C04}"/>
              </a:ext>
            </a:extLst>
          </p:cNvPr>
          <p:cNvSpPr txBox="1"/>
          <p:nvPr/>
        </p:nvSpPr>
        <p:spPr>
          <a:xfrm>
            <a:off x="6876256" y="391510"/>
            <a:ext cx="20882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sz="1400" b="1" dirty="0">
                <a:solidFill>
                  <a:srgbClr val="FF0000"/>
                </a:solidFill>
              </a:rPr>
              <a:t>тчетный документ Объединенного профсоюзного комитета НИЯУ, сентябрь 2021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3">
            <a:extLst>
              <a:ext uri="{FF2B5EF4-FFF2-40B4-BE49-F238E27FC236}">
                <a16:creationId xmlns="" xmlns:a16="http://schemas.microsoft.com/office/drawing/2014/main" id="{D083DCC1-D71E-4FBE-81B1-D8DD6F28C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501"/>
            <a:ext cx="7096277" cy="390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52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Место цеховой профсоюзной организации </a:t>
            </a:r>
            <a:br>
              <a:rPr lang="ru-RU" dirty="0"/>
            </a:br>
            <a:r>
              <a:rPr lang="ru-RU" dirty="0"/>
              <a:t>ИАТЭ НИЯУ МИФИ в системе РПРАЭП</a:t>
            </a:r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907356" y="1491631"/>
            <a:ext cx="5258400" cy="1224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>
                <a:solidFill>
                  <a:srgbClr val="FF9800"/>
                </a:solidFill>
              </a:rPr>
              <a:t>НИЯУ МИФИ </a:t>
            </a:r>
            <a:r>
              <a:rPr lang="ru-RU" sz="1200" dirty="0"/>
              <a:t>- базовый вуз ГК РОСАТОМ.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200" b="1" dirty="0">
                <a:solidFill>
                  <a:srgbClr val="FF9800"/>
                </a:solidFill>
              </a:rPr>
              <a:t>Первичная профсоюзная организация (ППО) НИЯУ МИФИ </a:t>
            </a:r>
            <a:r>
              <a:rPr lang="ru-RU" sz="1200" dirty="0"/>
              <a:t>- структурное подразделение Российского Профсоюза Работников Атомной Энергетики и Промышленности –  РПРАЭП        </a:t>
            </a:r>
            <a:r>
              <a:rPr lang="ru-RU" sz="1600" dirty="0"/>
              <a:t>(</a:t>
            </a:r>
            <a:r>
              <a:rPr lang="en-US" sz="1600" u="sng" dirty="0">
                <a:hlinkClick r:id="rId3"/>
              </a:rPr>
              <a:t>www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 err="1">
                <a:hlinkClick r:id="rId3"/>
              </a:rPr>
              <a:t>profatom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 err="1">
                <a:hlinkClick r:id="rId3"/>
              </a:rPr>
              <a:t>ru</a:t>
            </a:r>
            <a:r>
              <a:rPr lang="ru-RU" sz="1600" dirty="0"/>
              <a:t>)</a:t>
            </a:r>
            <a:endParaRPr lang="ru-RU"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1907356" y="2798391"/>
            <a:ext cx="5258400" cy="914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>
                <a:solidFill>
                  <a:srgbClr val="FF9800"/>
                </a:solidFill>
              </a:rPr>
              <a:t>ПЕРВИЧНАЯ ПРОФСОЮЗНАЯ ОРГАНИЗАЦИЯ НИЯУ МИФИ</a:t>
            </a:r>
            <a:endParaRPr sz="1200" dirty="0">
              <a:solidFill>
                <a:srgbClr val="FF9800"/>
              </a:solidFill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ru-RU" sz="1200" dirty="0"/>
              <a:t>включает 14 цеховых профсоюзных организаций (ЦПО) работников и обучающихся московской площадки и всех филиалов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1" name="Объект 14" descr="\\fileserv1\UserDocs$\getkachenko\Мои документы\логотип РПРАЭП.jpg">
            <a:extLst>
              <a:ext uri="{FF2B5EF4-FFF2-40B4-BE49-F238E27FC236}">
                <a16:creationId xmlns="" xmlns:a16="http://schemas.microsoft.com/office/drawing/2014/main" id="{C997C6BB-BC4A-421C-93E4-23CB3D1011A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7" y="1491630"/>
            <a:ext cx="1135115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Профсоюзная организация студентов ИАТЭ НИЯУ МИФИ">
            <a:extLst>
              <a:ext uri="{FF2B5EF4-FFF2-40B4-BE49-F238E27FC236}">
                <a16:creationId xmlns="" xmlns:a16="http://schemas.microsoft.com/office/drawing/2014/main" id="{FD977B35-2580-44C1-A0FD-AA3446501A7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9" y="2715767"/>
            <a:ext cx="1135115" cy="108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D:\лого ИаТЭ1.png">
            <a:extLst>
              <a:ext uri="{FF2B5EF4-FFF2-40B4-BE49-F238E27FC236}">
                <a16:creationId xmlns="" xmlns:a16="http://schemas.microsoft.com/office/drawing/2014/main" id="{AA4174D6-894F-4F85-BA24-E5489701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5" y="4083918"/>
            <a:ext cx="1303342" cy="6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90;p12">
            <a:extLst>
              <a:ext uri="{FF2B5EF4-FFF2-40B4-BE49-F238E27FC236}">
                <a16:creationId xmlns="" xmlns:a16="http://schemas.microsoft.com/office/drawing/2014/main" id="{E39F5FCB-D384-401B-9A7C-82D86F2CE921}"/>
              </a:ext>
            </a:extLst>
          </p:cNvPr>
          <p:cNvSpPr txBox="1">
            <a:spLocks/>
          </p:cNvSpPr>
          <p:nvPr/>
        </p:nvSpPr>
        <p:spPr>
          <a:xfrm>
            <a:off x="1907356" y="3836054"/>
            <a:ext cx="5258400" cy="91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>
                <a:solidFill>
                  <a:srgbClr val="FF9800"/>
                </a:solidFill>
              </a:rPr>
              <a:t>ЦЕХОВАЯ ПРОФСОЮЗНАЯ ОРГАНИЗАЦИЯ ИАТЭ НИЯУ МИФИ</a:t>
            </a:r>
            <a:endParaRPr lang="ru-RU" sz="1200" dirty="0">
              <a:solidFill>
                <a:srgbClr val="FF9800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200" dirty="0"/>
              <a:t>входит в структуру первичной профсоюзной организации НИЯУ МИФИ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E1038B-2943-4650-977E-C4AECA6C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4" y="392575"/>
            <a:ext cx="5845957" cy="7662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Организационная структура цеховой профсоюзной организации ИАТЭ НИЯУ МИФИ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17AE005-8C00-42E5-894F-CC6F190D5E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8E6FF9-6B12-4D52-84FF-1B54C7C304DA}"/>
              </a:ext>
            </a:extLst>
          </p:cNvPr>
          <p:cNvSpPr txBox="1"/>
          <p:nvPr/>
        </p:nvSpPr>
        <p:spPr>
          <a:xfrm>
            <a:off x="1542981" y="1414872"/>
            <a:ext cx="5367632" cy="5718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</a:rPr>
              <a:t>ОБЩЕЕ СОБРАНИЕ (КОНФЕРЕНЦИЯ) ПРОФОРГАНИЗАЦИИ</a:t>
            </a:r>
            <a:endParaRPr lang="ru-RU" sz="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583747-CEEF-43AD-9974-05A9524D0686}"/>
              </a:ext>
            </a:extLst>
          </p:cNvPr>
          <p:cNvSpPr txBox="1"/>
          <p:nvPr/>
        </p:nvSpPr>
        <p:spPr>
          <a:xfrm>
            <a:off x="2780152" y="2138880"/>
            <a:ext cx="2667332" cy="3241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effectLst/>
              </a:rPr>
              <a:t>ПРОФКОМ</a:t>
            </a:r>
            <a:endParaRPr lang="ru-RU" sz="8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94236BD-0FFB-45AA-8FB1-5D3ED0581CA8}"/>
              </a:ext>
            </a:extLst>
          </p:cNvPr>
          <p:cNvSpPr/>
          <p:nvPr/>
        </p:nvSpPr>
        <p:spPr>
          <a:xfrm>
            <a:off x="107504" y="3011539"/>
            <a:ext cx="4320480" cy="1576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9551023-CE93-461B-A47C-6DDE51FE0B6D}"/>
              </a:ext>
            </a:extLst>
          </p:cNvPr>
          <p:cNvSpPr txBox="1"/>
          <p:nvPr/>
        </p:nvSpPr>
        <p:spPr>
          <a:xfrm>
            <a:off x="205242" y="3015593"/>
            <a:ext cx="4070640" cy="324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</a:rPr>
              <a:t>Профгруппы работников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0086EEE-CC0F-41ED-888D-FDA6CBA4D6BC}"/>
              </a:ext>
            </a:extLst>
          </p:cNvPr>
          <p:cNvSpPr txBox="1"/>
          <p:nvPr/>
        </p:nvSpPr>
        <p:spPr>
          <a:xfrm>
            <a:off x="2382007" y="2573903"/>
            <a:ext cx="3463622" cy="3241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</a:rPr>
              <a:t>ПРОФСОЮЗНЫЕ ГРУППЫ</a:t>
            </a:r>
            <a:endParaRPr lang="ru-RU" sz="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62F4586-1FAE-4688-ACDE-376F4531E984}"/>
              </a:ext>
            </a:extLst>
          </p:cNvPr>
          <p:cNvSpPr txBox="1"/>
          <p:nvPr/>
        </p:nvSpPr>
        <p:spPr>
          <a:xfrm rot="16200000">
            <a:off x="-65047" y="3873420"/>
            <a:ext cx="864128" cy="324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effectLst/>
              </a:rPr>
              <a:t>ОЯФиТ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1C15EA2-7215-4D44-91D2-9A46E71A99E1}"/>
              </a:ext>
            </a:extLst>
          </p:cNvPr>
          <p:cNvSpPr txBox="1"/>
          <p:nvPr/>
        </p:nvSpPr>
        <p:spPr>
          <a:xfrm rot="16200000">
            <a:off x="484165" y="3873420"/>
            <a:ext cx="864128" cy="324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</a:rPr>
              <a:t>ОБТ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BF1A6CA-F7F2-446D-8A10-ADC5727D7F51}"/>
              </a:ext>
            </a:extLst>
          </p:cNvPr>
          <p:cNvSpPr txBox="1"/>
          <p:nvPr/>
        </p:nvSpPr>
        <p:spPr>
          <a:xfrm rot="16200000">
            <a:off x="1036198" y="3873420"/>
            <a:ext cx="864128" cy="324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</a:rPr>
              <a:t>ОИКС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91F5EF1-E5F0-49F6-A901-6B29CA18208B}"/>
              </a:ext>
            </a:extLst>
          </p:cNvPr>
          <p:cNvSpPr txBox="1"/>
          <p:nvPr/>
        </p:nvSpPr>
        <p:spPr>
          <a:xfrm rot="16200000">
            <a:off x="1586821" y="3873420"/>
            <a:ext cx="864128" cy="324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</a:rPr>
              <a:t>ОСЭН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3E6DBB-D755-4962-86CB-935EA2C2BBCD}"/>
              </a:ext>
            </a:extLst>
          </p:cNvPr>
          <p:cNvSpPr txBox="1"/>
          <p:nvPr/>
        </p:nvSpPr>
        <p:spPr>
          <a:xfrm rot="16200000">
            <a:off x="2645814" y="3873420"/>
            <a:ext cx="864128" cy="324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</a:rPr>
              <a:t>ИОПП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94A9F5B-597F-4E09-95DA-8BBFA3291FA9}"/>
              </a:ext>
            </a:extLst>
          </p:cNvPr>
          <p:cNvSpPr txBox="1"/>
          <p:nvPr/>
        </p:nvSpPr>
        <p:spPr>
          <a:xfrm rot="16200000">
            <a:off x="2133580" y="3872717"/>
            <a:ext cx="864128" cy="3255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effectLst/>
                <a:latin typeface="Calibri"/>
                <a:ea typeface="Calibri"/>
                <a:cs typeface="Times New Roman"/>
              </a:rPr>
              <a:t>ЛаПлаз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51FF94-B418-426F-AEE9-87D65EF0E824}"/>
              </a:ext>
            </a:extLst>
          </p:cNvPr>
          <p:cNvSpPr txBox="1"/>
          <p:nvPr/>
        </p:nvSpPr>
        <p:spPr>
          <a:xfrm rot="16200000">
            <a:off x="3159667" y="3889963"/>
            <a:ext cx="864128" cy="29104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Т</a:t>
            </a:r>
            <a:r>
              <a:rPr lang="ru-RU" sz="1200" dirty="0">
                <a:effectLst/>
              </a:rPr>
              <a:t>ехникум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13AFFF1-4611-4960-B540-93815BD00E43}"/>
              </a:ext>
            </a:extLst>
          </p:cNvPr>
          <p:cNvSpPr txBox="1"/>
          <p:nvPr/>
        </p:nvSpPr>
        <p:spPr>
          <a:xfrm rot="16200000">
            <a:off x="3681754" y="3873420"/>
            <a:ext cx="864128" cy="324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</a:rPr>
              <a:t>АУП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01DFECFF-AD2E-4624-B997-1CE87E885C37}"/>
              </a:ext>
            </a:extLst>
          </p:cNvPr>
          <p:cNvSpPr/>
          <p:nvPr/>
        </p:nvSpPr>
        <p:spPr>
          <a:xfrm>
            <a:off x="4823520" y="3004620"/>
            <a:ext cx="2916832" cy="1576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2001FCC-FCEC-40A9-A77F-A831115C2200}"/>
              </a:ext>
            </a:extLst>
          </p:cNvPr>
          <p:cNvSpPr txBox="1"/>
          <p:nvPr/>
        </p:nvSpPr>
        <p:spPr>
          <a:xfrm>
            <a:off x="4920967" y="3011539"/>
            <a:ext cx="2697033" cy="324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</a:rPr>
              <a:t>Профгруппы </a:t>
            </a:r>
            <a:r>
              <a:rPr lang="ru-RU" dirty="0"/>
              <a:t>обучающихся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E3E4EB2-5A0B-4537-BDE3-CDD507097A3F}"/>
              </a:ext>
            </a:extLst>
          </p:cNvPr>
          <p:cNvSpPr txBox="1"/>
          <p:nvPr/>
        </p:nvSpPr>
        <p:spPr>
          <a:xfrm rot="16200000">
            <a:off x="4650967" y="3873419"/>
            <a:ext cx="864128" cy="324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effectLst/>
              </a:rPr>
              <a:t>ОЯФиТ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A48B7C9-083D-4771-AE86-8C622F12EDA2}"/>
              </a:ext>
            </a:extLst>
          </p:cNvPr>
          <p:cNvSpPr txBox="1"/>
          <p:nvPr/>
        </p:nvSpPr>
        <p:spPr>
          <a:xfrm rot="16200000">
            <a:off x="5260161" y="3873419"/>
            <a:ext cx="864128" cy="324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</a:rPr>
              <a:t>ОБТ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486F2A0-FC93-4DA5-9AC2-7A919443CC89}"/>
              </a:ext>
            </a:extLst>
          </p:cNvPr>
          <p:cNvSpPr txBox="1"/>
          <p:nvPr/>
        </p:nvSpPr>
        <p:spPr>
          <a:xfrm rot="16200000">
            <a:off x="5869355" y="3861765"/>
            <a:ext cx="864128" cy="324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</a:rPr>
              <a:t>ОИКС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6742C73-ACCF-4FE2-BDBA-053EE63E5138}"/>
              </a:ext>
            </a:extLst>
          </p:cNvPr>
          <p:cNvSpPr txBox="1"/>
          <p:nvPr/>
        </p:nvSpPr>
        <p:spPr>
          <a:xfrm rot="16200000">
            <a:off x="6478549" y="3873419"/>
            <a:ext cx="864128" cy="324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</a:rPr>
              <a:t>ОСЭН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645F062-83B3-4C9C-9003-A638753A985A}"/>
              </a:ext>
            </a:extLst>
          </p:cNvPr>
          <p:cNvSpPr txBox="1"/>
          <p:nvPr/>
        </p:nvSpPr>
        <p:spPr>
          <a:xfrm rot="16200000">
            <a:off x="7017884" y="3861061"/>
            <a:ext cx="864128" cy="3255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effectLst/>
                <a:latin typeface="Calibri"/>
                <a:ea typeface="Calibri"/>
                <a:cs typeface="Times New Roman"/>
              </a:rPr>
              <a:t>ЛаПлаз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4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F046F7-F9AC-474A-8C01-C15CC608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 профкома цеховой профсоюзной организации ИАТЭ НИЯУ МИФИ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2F3FC03-4CA9-44AB-9796-8B0A7B85B6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FE9A20E1-B652-4061-95F0-02481E414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756044"/>
              </p:ext>
            </p:extLst>
          </p:nvPr>
        </p:nvGraphicFramePr>
        <p:xfrm>
          <a:off x="683568" y="1419622"/>
          <a:ext cx="7416824" cy="3017520"/>
        </p:xfrm>
        <a:graphic>
          <a:graphicData uri="http://schemas.openxmlformats.org/drawingml/2006/table">
            <a:tbl>
              <a:tblPr firstRow="1" bandRow="1">
                <a:tableStyleId>{25CE2665-CDE5-4DEE-A53D-BA796C76628F}</a:tableStyleId>
              </a:tblPr>
              <a:tblGrid>
                <a:gridCol w="3708412">
                  <a:extLst>
                    <a:ext uri="{9D8B030D-6E8A-4147-A177-3AD203B41FA5}">
                      <a16:colId xmlns="" xmlns:a16="http://schemas.microsoft.com/office/drawing/2014/main" val="2578479385"/>
                    </a:ext>
                  </a:extLst>
                </a:gridCol>
                <a:gridCol w="3708412">
                  <a:extLst>
                    <a:ext uri="{9D8B030D-6E8A-4147-A177-3AD203B41FA5}">
                      <a16:colId xmlns="" xmlns:a16="http://schemas.microsoft.com/office/drawing/2014/main" val="3594293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Председатель профкома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Ткаченко Геннадий Емельянович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</a:p>
                    <a:p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</a:rPr>
                        <a:t>Советник директора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401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Зам. председателя профкома,</a:t>
                      </a:r>
                    </a:p>
                    <a:p>
                      <a:r>
                        <a:rPr lang="ru-RU" sz="1400" dirty="0">
                          <a:effectLst/>
                        </a:rPr>
                        <a:t>Культурно-массовый сектор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Мельникова Надежда Юрьевна,</a:t>
                      </a:r>
                    </a:p>
                    <a:p>
                      <a:r>
                        <a:rPr lang="ru-RU" i="1" dirty="0"/>
                        <a:t>Заведующая библиотекой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7671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Производственно-массовый сектор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effectLst/>
                        </a:rPr>
                        <a:t>Особливец</a:t>
                      </a:r>
                      <a:r>
                        <a:rPr lang="ru-RU" sz="1400" b="1" dirty="0">
                          <a:effectLst/>
                        </a:rPr>
                        <a:t> Александр  Михайлович,</a:t>
                      </a:r>
                    </a:p>
                    <a:p>
                      <a:r>
                        <a:rPr lang="ru-RU" sz="1400" b="0" i="1" dirty="0">
                          <a:effectLst/>
                        </a:rPr>
                        <a:t>Преподаватель техникума</a:t>
                      </a:r>
                      <a:endParaRPr lang="ru-RU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3435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Спортивно-массовый сектор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effectLst/>
                        </a:rPr>
                        <a:t>Хашабаев</a:t>
                      </a:r>
                      <a:r>
                        <a:rPr lang="ru-RU" sz="1400" b="1" dirty="0">
                          <a:effectLst/>
                        </a:rPr>
                        <a:t> Игорь Викторович,</a:t>
                      </a:r>
                    </a:p>
                    <a:p>
                      <a:r>
                        <a:rPr lang="ru-RU" sz="1400" b="0" i="1" dirty="0">
                          <a:effectLst/>
                        </a:rPr>
                        <a:t>Заведующий отделом УМП</a:t>
                      </a:r>
                      <a:endParaRPr lang="ru-RU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096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Студенческий сектор,</a:t>
                      </a:r>
                    </a:p>
                    <a:p>
                      <a:r>
                        <a:rPr lang="ru-RU" sz="1400" dirty="0">
                          <a:effectLst/>
                        </a:rPr>
                        <a:t>группа в контакте:</a:t>
                      </a:r>
                    </a:p>
                    <a:p>
                      <a:r>
                        <a:rPr lang="en-US" sz="1400" u="sng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https</a:t>
                      </a:r>
                      <a:r>
                        <a:rPr lang="ru-RU" sz="1400" u="sng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://</a:t>
                      </a:r>
                      <a:r>
                        <a:rPr lang="en-US" sz="1400" u="sng" dirty="0" err="1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vk</a:t>
                      </a:r>
                      <a:r>
                        <a:rPr lang="ru-RU" sz="1400" u="sng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.</a:t>
                      </a:r>
                      <a:r>
                        <a:rPr lang="en-US" sz="1400" u="sng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com</a:t>
                      </a:r>
                      <a:r>
                        <a:rPr lang="ru-RU" sz="1400" u="sng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/</a:t>
                      </a:r>
                      <a:r>
                        <a:rPr lang="en-US" sz="1400" u="sng" dirty="0" err="1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profiate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Чивилев Ярослав,</a:t>
                      </a:r>
                    </a:p>
                    <a:p>
                      <a:r>
                        <a:rPr lang="ru-RU" sz="1400" b="0" i="1" dirty="0">
                          <a:effectLst/>
                        </a:rPr>
                        <a:t>студент группы АЭС-С17</a:t>
                      </a:r>
                    </a:p>
                    <a:p>
                      <a:r>
                        <a:rPr lang="ru-RU" sz="1400" b="1" dirty="0">
                          <a:effectLst/>
                        </a:rPr>
                        <a:t>Смирнов Антон,</a:t>
                      </a:r>
                    </a:p>
                    <a:p>
                      <a:r>
                        <a:rPr lang="ru-RU" sz="1400" b="0" i="1" dirty="0">
                          <a:effectLst/>
                        </a:rPr>
                        <a:t>студент группы ИС-М21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57927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4B7C69-3DC7-4B37-A9DF-A49DFA37F633}"/>
              </a:ext>
            </a:extLst>
          </p:cNvPr>
          <p:cNvSpPr txBox="1"/>
          <p:nvPr/>
        </p:nvSpPr>
        <p:spPr>
          <a:xfrm>
            <a:off x="2411760" y="4532690"/>
            <a:ext cx="4104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Профком находится в УЛК 1, комн. 228.             </a:t>
            </a:r>
          </a:p>
          <a:p>
            <a:pPr algn="ctr"/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Тел.  +7(484) 39 7-94-90,  доб. 105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1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3A2822-3876-4C80-8685-9C79D4C7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92575"/>
            <a:ext cx="5976664" cy="76620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Численность </a:t>
            </a:r>
            <a:r>
              <a:rPr lang="ru-RU" dirty="0">
                <a:solidFill>
                  <a:schemeClr val="bg1"/>
                </a:solidFill>
              </a:rPr>
              <a:t>членов </a:t>
            </a:r>
            <a:r>
              <a:rPr lang="ru-RU" altLang="ru-RU" dirty="0">
                <a:solidFill>
                  <a:schemeClr val="bg1"/>
                </a:solidFill>
              </a:rPr>
              <a:t>цеховой профсоюзной организации ИАТЭ НИЯУ МИФИ </a:t>
            </a:r>
            <a:r>
              <a:rPr lang="ru-RU" altLang="ru-RU" dirty="0" smtClean="0">
                <a:solidFill>
                  <a:schemeClr val="bg1"/>
                </a:solidFill>
              </a:rPr>
              <a:t>из числа работников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8A89C7F-F17D-4BA9-8C96-27F9E64F6C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A761C4-E9A0-4469-A381-16303264BBAF}"/>
              </a:ext>
            </a:extLst>
          </p:cNvPr>
          <p:cNvSpPr txBox="1"/>
          <p:nvPr/>
        </p:nvSpPr>
        <p:spPr>
          <a:xfrm>
            <a:off x="6516216" y="775674"/>
            <a:ext cx="23562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 2016 </a:t>
            </a:r>
            <a:r>
              <a:rPr lang="ru-RU" sz="1400" b="1" dirty="0">
                <a:solidFill>
                  <a:srgbClr val="FF0000"/>
                </a:solidFill>
              </a:rPr>
              <a:t>- 2021 </a:t>
            </a:r>
            <a:r>
              <a:rPr lang="ru-RU" sz="1400" b="1" dirty="0" smtClean="0">
                <a:solidFill>
                  <a:srgbClr val="FF0000"/>
                </a:solidFill>
              </a:rPr>
              <a:t>годах членство в профсоюзе в среднем составляло около </a:t>
            </a:r>
            <a:r>
              <a:rPr lang="ru-RU" sz="1400" b="1" dirty="0" smtClean="0">
                <a:solidFill>
                  <a:srgbClr val="FF0000"/>
                </a:solidFill>
              </a:rPr>
              <a:t>33 % при том, что</a:t>
            </a:r>
            <a:endParaRPr lang="ru-RU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AE515905-8B62-4CB7-BD30-2A473FCDE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50329"/>
              </p:ext>
            </p:extLst>
          </p:nvPr>
        </p:nvGraphicFramePr>
        <p:xfrm>
          <a:off x="323528" y="1490971"/>
          <a:ext cx="5832648" cy="365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A2B85A1E-AB21-4940-8988-69A614D8342A}"/>
              </a:ext>
            </a:extLst>
          </p:cNvPr>
          <p:cNvSpPr txBox="1"/>
          <p:nvPr/>
        </p:nvSpPr>
        <p:spPr>
          <a:xfrm>
            <a:off x="6156176" y="1851671"/>
            <a:ext cx="3028256" cy="25922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</a:rPr>
              <a:t> к  </a:t>
            </a:r>
            <a:r>
              <a:rPr lang="ru-RU" sz="1400" b="1" dirty="0">
                <a:solidFill>
                  <a:srgbClr val="002060"/>
                </a:solidFill>
              </a:rPr>
              <a:t>2021 </a:t>
            </a:r>
            <a:r>
              <a:rPr lang="ru-RU" sz="1400" b="1" dirty="0" smtClean="0">
                <a:solidFill>
                  <a:srgbClr val="002060"/>
                </a:solidFill>
              </a:rPr>
              <a:t>году: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Штатная численность вуза сократилась на 38%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40%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сотрудников работают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    в </a:t>
            </a:r>
            <a:r>
              <a:rPr lang="ru-RU" sz="1400" b="1" dirty="0">
                <a:solidFill>
                  <a:srgbClr val="002060"/>
                </a:solidFill>
              </a:rPr>
              <a:t>ИАТЭ НИЯУ МИФИ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    менее </a:t>
            </a:r>
            <a:r>
              <a:rPr lang="ru-RU" sz="1400" b="1" dirty="0">
                <a:solidFill>
                  <a:srgbClr val="002060"/>
                </a:solidFill>
              </a:rPr>
              <a:t>5 </a:t>
            </a:r>
            <a:r>
              <a:rPr lang="ru-RU" sz="1400" b="1" dirty="0" smtClean="0">
                <a:solidFill>
                  <a:srgbClr val="002060"/>
                </a:solidFill>
              </a:rPr>
              <a:t>лет</a:t>
            </a: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28% работников в возрасте до 35 лет</a:t>
            </a:r>
          </a:p>
          <a:p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3A2822-3876-4C80-8685-9C79D4C7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Численность </a:t>
            </a:r>
            <a:r>
              <a:rPr lang="ru-RU" dirty="0">
                <a:solidFill>
                  <a:schemeClr val="bg1"/>
                </a:solidFill>
              </a:rPr>
              <a:t>членов </a:t>
            </a:r>
            <a:r>
              <a:rPr lang="ru-RU" altLang="ru-RU" dirty="0">
                <a:solidFill>
                  <a:schemeClr val="bg1"/>
                </a:solidFill>
              </a:rPr>
              <a:t>цеховой профсоюзной организации ИАТЭ НИЯУ МИФИ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8A89C7F-F17D-4BA9-8C96-27F9E64F6C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A761C4-E9A0-4469-A381-16303264BBAF}"/>
              </a:ext>
            </a:extLst>
          </p:cNvPr>
          <p:cNvSpPr txBox="1"/>
          <p:nvPr/>
        </p:nvSpPr>
        <p:spPr>
          <a:xfrm>
            <a:off x="6588224" y="699542"/>
            <a:ext cx="23562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за период 2016 - 2021 гг.</a:t>
            </a:r>
          </a:p>
          <a:p>
            <a:r>
              <a:rPr lang="ru-RU" b="1" dirty="0">
                <a:solidFill>
                  <a:srgbClr val="FF0000"/>
                </a:solidFill>
              </a:rPr>
              <a:t>из числа работников и обучающихся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Объект 3">
            <a:extLst>
              <a:ext uri="{FF2B5EF4-FFF2-40B4-BE49-F238E27FC236}">
                <a16:creationId xmlns="" xmlns:a16="http://schemas.microsoft.com/office/drawing/2014/main" id="{0C6A50B7-6F97-49BF-B96B-DA7E17F80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512125"/>
              </p:ext>
            </p:extLst>
          </p:nvPr>
        </p:nvGraphicFramePr>
        <p:xfrm>
          <a:off x="-36512" y="1131590"/>
          <a:ext cx="6768752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2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3A2822-3876-4C80-8685-9C79D4C7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Динамика общей численности </a:t>
            </a:r>
            <a:r>
              <a:rPr lang="ru-RU" dirty="0">
                <a:solidFill>
                  <a:schemeClr val="bg1"/>
                </a:solidFill>
              </a:rPr>
              <a:t>членов </a:t>
            </a:r>
            <a:r>
              <a:rPr lang="ru-RU" altLang="ru-RU" dirty="0">
                <a:solidFill>
                  <a:schemeClr val="bg1"/>
                </a:solidFill>
              </a:rPr>
              <a:t>цеховой профсоюзной организации ИАТЭ НИЯУ МИФИ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8A89C7F-F17D-4BA9-8C96-27F9E64F6C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A761C4-E9A0-4469-A381-16303264BBAF}"/>
              </a:ext>
            </a:extLst>
          </p:cNvPr>
          <p:cNvSpPr txBox="1"/>
          <p:nvPr/>
        </p:nvSpPr>
        <p:spPr>
          <a:xfrm>
            <a:off x="6588224" y="915566"/>
            <a:ext cx="23562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за период 2016 - 2021 гг.</a:t>
            </a: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="" xmlns:a16="http://schemas.microsoft.com/office/drawing/2014/main" id="{10D98AEB-67C5-476E-B288-2074BEFF2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538666"/>
              </p:ext>
            </p:extLst>
          </p:nvPr>
        </p:nvGraphicFramePr>
        <p:xfrm>
          <a:off x="251520" y="1508451"/>
          <a:ext cx="6501408" cy="329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96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7F1C07-7D23-4F92-BFDF-2C939BBC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4" y="392575"/>
            <a:ext cx="6133990" cy="76620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Расходы профсоюзного бюджета ИАТЭ НИЯУ МИФИ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по направлениям работы,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8F1E7C5-55AA-47DB-A4A1-93D3BDB8BD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aphicFrame>
        <p:nvGraphicFramePr>
          <p:cNvPr id="6" name="Объект 7">
            <a:extLst>
              <a:ext uri="{FF2B5EF4-FFF2-40B4-BE49-F238E27FC236}">
                <a16:creationId xmlns="" xmlns:a16="http://schemas.microsoft.com/office/drawing/2014/main" id="{BC31E645-EF4D-4DE3-B4C0-F717F825D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87988"/>
              </p:ext>
            </p:extLst>
          </p:nvPr>
        </p:nvGraphicFramePr>
        <p:xfrm>
          <a:off x="73507" y="1419622"/>
          <a:ext cx="5216969" cy="3582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3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8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10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10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164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08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327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27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Общая сумма 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расходов 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Материальная помощь 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Культурно-массовая, спортивная  работа </a:t>
                      </a:r>
                      <a:endParaRPr lang="ru-RU" sz="12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E86E0A"/>
                          </a:solidFill>
                          <a:effectLst/>
                          <a:latin typeface="+mj-lt"/>
                        </a:rPr>
                        <a:t>Поощрение актива </a:t>
                      </a:r>
                      <a:endParaRPr lang="ru-RU" sz="1200" b="1" i="0" u="none" strike="noStrike" dirty="0">
                        <a:solidFill>
                          <a:srgbClr val="E86E0A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сумма 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89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% 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сумма 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89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% 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 сумма </a:t>
                      </a:r>
                      <a:endParaRPr lang="ru-RU" sz="105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4589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 % </a:t>
                      </a:r>
                      <a:endParaRPr lang="ru-RU" sz="105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2021 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(9 месяцев)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196 450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9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83 500   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112 650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 ------- 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------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469 240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9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218 800   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175 440   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    75 000   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16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461 280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9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197 500   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228 780   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    35 000   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322 000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9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163 000   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94 000   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    65 000  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20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238 000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9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156 500   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66 500   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    15 000   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1686 700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819 600   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677 370   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 190 000   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5725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64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ИТОГО по направлениям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819 600   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49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677 370   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u="none" strike="noStrike" dirty="0"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41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 190 000   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u="none" strike="noStrike" dirty="0">
                        <a:solidFill>
                          <a:srgbClr val="E86E0A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E86E0A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E86E0A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Объект 8">
            <a:extLst>
              <a:ext uri="{FF2B5EF4-FFF2-40B4-BE49-F238E27FC236}">
                <a16:creationId xmlns="" xmlns:a16="http://schemas.microsoft.com/office/drawing/2014/main" id="{6A2067D2-6D21-4DB8-90C7-CC1E10A39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23121"/>
              </p:ext>
            </p:extLst>
          </p:nvPr>
        </p:nvGraphicFramePr>
        <p:xfrm>
          <a:off x="5436096" y="1203598"/>
          <a:ext cx="3322712" cy="384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41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33B4DB-2FD4-4C08-A378-85AB4EAC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4" y="392575"/>
            <a:ext cx="6133989" cy="76620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Расходы ЦПО ИАТЭ НИЯУ МИФИ  на материальную помощь по различным основаниям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489EBA7-52A8-4190-814B-45290F2153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0CFA2A86-C959-423E-A5CC-03CAD7EAB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64540"/>
              </p:ext>
            </p:extLst>
          </p:nvPr>
        </p:nvGraphicFramePr>
        <p:xfrm>
          <a:off x="323528" y="1419622"/>
          <a:ext cx="4032447" cy="3671570"/>
        </p:xfrm>
        <a:graphic>
          <a:graphicData uri="http://schemas.openxmlformats.org/drawingml/2006/table">
            <a:tbl>
              <a:tblPr>
                <a:tableStyleId>{25CE2665-CDE5-4DEE-A53D-BA796C76628F}</a:tableStyleId>
              </a:tblPr>
              <a:tblGrid>
                <a:gridCol w="1344149">
                  <a:extLst>
                    <a:ext uri="{9D8B030D-6E8A-4147-A177-3AD203B41FA5}">
                      <a16:colId xmlns="" xmlns:a16="http://schemas.microsoft.com/office/drawing/2014/main" val="1381356477"/>
                    </a:ext>
                  </a:extLst>
                </a:gridCol>
                <a:gridCol w="1344149">
                  <a:extLst>
                    <a:ext uri="{9D8B030D-6E8A-4147-A177-3AD203B41FA5}">
                      <a16:colId xmlns="" xmlns:a16="http://schemas.microsoft.com/office/drawing/2014/main" val="2659148977"/>
                    </a:ext>
                  </a:extLst>
                </a:gridCol>
                <a:gridCol w="1344149">
                  <a:extLst>
                    <a:ext uri="{9D8B030D-6E8A-4147-A177-3AD203B41FA5}">
                      <a16:colId xmlns="" xmlns:a16="http://schemas.microsoft.com/office/drawing/2014/main" val="1152927083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Основание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Выделено средств, </a:t>
                      </a:r>
                    </a:p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Число обращений, чел.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722071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Лечение и санаторные путевки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154 800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95365229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К юбилейной дате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358 000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94597875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Тяжелое материальное  положение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37 000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48502215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Рождение ребенка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60 000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0844591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Сборы ребенка   в 1-й класс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20 000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49635042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Смерть  родственника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115 000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133538011"/>
                  </a:ext>
                </a:extLst>
              </a:tr>
            </a:tbl>
          </a:graphicData>
        </a:graphic>
      </p:graphicFrame>
      <p:graphicFrame>
        <p:nvGraphicFramePr>
          <p:cNvPr id="7" name="Объект 5">
            <a:extLst>
              <a:ext uri="{FF2B5EF4-FFF2-40B4-BE49-F238E27FC236}">
                <a16:creationId xmlns="" xmlns:a16="http://schemas.microsoft.com/office/drawing/2014/main" id="{6DDE6B76-B213-49C2-98E4-234F36B6A7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239060"/>
              </p:ext>
            </p:extLst>
          </p:nvPr>
        </p:nvGraphicFramePr>
        <p:xfrm>
          <a:off x="4572000" y="987574"/>
          <a:ext cx="4182613" cy="401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89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1493</Words>
  <Application>Microsoft Office PowerPoint</Application>
  <PresentationFormat>Экран (16:9)</PresentationFormat>
  <Paragraphs>337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Arvo</vt:lpstr>
      <vt:lpstr>Roboto Condensed</vt:lpstr>
      <vt:lpstr>Times New Roman</vt:lpstr>
      <vt:lpstr>Roboto Condensed Light</vt:lpstr>
      <vt:lpstr>Calibri</vt:lpstr>
      <vt:lpstr>Salerio template</vt:lpstr>
      <vt:lpstr>Информационный отчет профкома цеховой профсоюзной организации ИАТЭ НИЯУ МИФИ  за 2016-2021 гг.</vt:lpstr>
      <vt:lpstr>Место цеховой профсоюзной организации  ИАТЭ НИЯУ МИФИ в системе РПРАЭП</vt:lpstr>
      <vt:lpstr>Организационная структура цеховой профсоюзной организации ИАТЭ НИЯУ МИФИ</vt:lpstr>
      <vt:lpstr>Состав профкома цеховой профсоюзной организации ИАТЭ НИЯУ МИФИ</vt:lpstr>
      <vt:lpstr>Численность членов цеховой профсоюзной организации ИАТЭ НИЯУ МИФИ из числа работников</vt:lpstr>
      <vt:lpstr>Численность членов цеховой профсоюзной организации ИАТЭ НИЯУ МИФИ </vt:lpstr>
      <vt:lpstr>Динамика общей численности членов цеховой профсоюзной организации ИАТЭ НИЯУ МИФИ </vt:lpstr>
      <vt:lpstr>Расходы профсоюзного бюджета ИАТЭ НИЯУ МИФИ  по направлениям работы, руб.</vt:lpstr>
      <vt:lpstr>Расходы ЦПО ИАТЭ НИЯУ МИФИ  на материальную помощь по различным основаниям</vt:lpstr>
      <vt:lpstr>Расходы ЦПО ИАТЭ НИЯУИ МИФИ на культурно-массовые и спортивные мероприятия</vt:lpstr>
      <vt:lpstr>Расходы ЦПО ИАТЭ НИЯУ МИФИ  по видам  культурно – массовых мероприятий</vt:lpstr>
      <vt:lpstr>Поощрение членов ЦПО ИАТЭ НИЯУ МИФИ</vt:lpstr>
      <vt:lpstr>Контролирующие функции профсоюза в 2016-2021 гг.</vt:lpstr>
      <vt:lpstr>Профсоюзные акции профкома ИАТЭ НИЯУ МИФИ за 2016-2021 гг.</vt:lpstr>
      <vt:lpstr>Профсоюзные социальные проекты профкома ИАТЭ НИЯУ МИФИ реализованные за 2016-2021 гг.</vt:lpstr>
      <vt:lpstr>Участие профкома ИАТЭ НИЯУ МИФИ в организации различных медицинских мероприятий в 2016-2021 гг.</vt:lpstr>
      <vt:lpstr>Текущая работа профкома ИАТЭ НИЯУ МИФИ в 2016-2021 гг.</vt:lpstr>
      <vt:lpstr>Обращение к членам профсоюзной организации ИАТЭ НИЯУ МИФИ</vt:lpstr>
      <vt:lpstr>А что дальше?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ИАТЭ НИЯУ МИФИ</dc:title>
  <dc:creator>Марина Геннадьевна Ткаченко</dc:creator>
  <cp:lastModifiedBy>Генадий Емел. Ткаченко</cp:lastModifiedBy>
  <cp:revision>34</cp:revision>
  <dcterms:modified xsi:type="dcterms:W3CDTF">2021-10-25T08:34:13Z</dcterms:modified>
</cp:coreProperties>
</file>