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8" r:id="rId2"/>
    <p:sldId id="262" r:id="rId3"/>
    <p:sldId id="257" r:id="rId4"/>
    <p:sldId id="261" r:id="rId5"/>
    <p:sldId id="259" r:id="rId6"/>
    <p:sldId id="258" r:id="rId7"/>
    <p:sldId id="263" r:id="rId8"/>
    <p:sldId id="27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44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95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1019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079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6799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879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307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040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055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18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49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97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75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25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12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18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5456D-7A77-4315-9B39-59DDD8F0A416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8BC3C3B-B810-4E24-9438-66D91DA0B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18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Отчет профкома ЦПО ИАТЭ НИЯУ МИФИ 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о деятельности за 2023 год и 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период январь - май 2024 года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69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026535" cy="44952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+mn-lt"/>
              </a:rPr>
              <a:t>ЦПО ИАТЭ НИЯУ МИФИ в 2023 году</a:t>
            </a:r>
            <a:endParaRPr lang="ru-RU" sz="2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22713"/>
            <a:ext cx="10392295" cy="5120639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0070C0"/>
                </a:solidFill>
              </a:rPr>
              <a:t>На учете профсоюзной организации  - </a:t>
            </a:r>
            <a:r>
              <a:rPr lang="ru-RU" sz="1600" b="1" dirty="0" smtClean="0">
                <a:solidFill>
                  <a:srgbClr val="0070C0"/>
                </a:solidFill>
              </a:rPr>
              <a:t>123</a:t>
            </a:r>
            <a:r>
              <a:rPr lang="ru-RU" sz="1600" dirty="0" smtClean="0">
                <a:solidFill>
                  <a:srgbClr val="0070C0"/>
                </a:solidFill>
              </a:rPr>
              <a:t> члена профсоюза из числа работников в </a:t>
            </a:r>
            <a:r>
              <a:rPr lang="ru-RU" sz="1600" b="1" dirty="0" smtClean="0">
                <a:solidFill>
                  <a:srgbClr val="0070C0"/>
                </a:solidFill>
              </a:rPr>
              <a:t>7</a:t>
            </a:r>
            <a:r>
              <a:rPr lang="ru-RU" sz="1600" dirty="0" smtClean="0">
                <a:solidFill>
                  <a:srgbClr val="0070C0"/>
                </a:solidFill>
              </a:rPr>
              <a:t> профсоюзных группах;  и  </a:t>
            </a:r>
            <a:r>
              <a:rPr lang="ru-RU" sz="1600" b="1" dirty="0" smtClean="0">
                <a:solidFill>
                  <a:srgbClr val="0070C0"/>
                </a:solidFill>
              </a:rPr>
              <a:t>117</a:t>
            </a:r>
            <a:r>
              <a:rPr lang="ru-RU" sz="1600" dirty="0" smtClean="0">
                <a:solidFill>
                  <a:srgbClr val="0070C0"/>
                </a:solidFill>
              </a:rPr>
              <a:t> членов профсоюза из числа обучающихся.</a:t>
            </a:r>
          </a:p>
          <a:p>
            <a:r>
              <a:rPr lang="ru-RU" sz="1600" dirty="0" smtClean="0">
                <a:solidFill>
                  <a:srgbClr val="0070C0"/>
                </a:solidFill>
              </a:rPr>
              <a:t>В 2023 году в профсоюз вступили </a:t>
            </a:r>
            <a:r>
              <a:rPr lang="ru-RU" sz="1600" b="1" dirty="0" smtClean="0">
                <a:solidFill>
                  <a:srgbClr val="0070C0"/>
                </a:solidFill>
              </a:rPr>
              <a:t>35</a:t>
            </a:r>
            <a:r>
              <a:rPr lang="ru-RU" sz="1600" dirty="0" smtClean="0">
                <a:solidFill>
                  <a:srgbClr val="0070C0"/>
                </a:solidFill>
              </a:rPr>
              <a:t> чел., из них </a:t>
            </a:r>
            <a:r>
              <a:rPr lang="ru-RU" sz="1600" b="1" dirty="0" smtClean="0">
                <a:solidFill>
                  <a:srgbClr val="0070C0"/>
                </a:solidFill>
              </a:rPr>
              <a:t>3 </a:t>
            </a:r>
            <a:r>
              <a:rPr lang="ru-RU" sz="1600" dirty="0" smtClean="0">
                <a:solidFill>
                  <a:srgbClr val="0070C0"/>
                </a:solidFill>
              </a:rPr>
              <a:t>работника.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2023 </a:t>
            </a:r>
            <a:r>
              <a:rPr lang="ru-RU" sz="16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год прошел под знаком 70-летия создания нашего вуза. </a:t>
            </a:r>
            <a:r>
              <a:rPr lang="ru-RU" sz="16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В юбилейных мероприятиях профсоюзная организация принимала активное участие: </a:t>
            </a:r>
          </a:p>
          <a:p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Собраны материалы и подготовлен макет, на основе которого был издан буклет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посвященный 70-летию института.</a:t>
            </a:r>
          </a:p>
          <a:p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Организован </a:t>
            </a:r>
            <a:r>
              <a:rPr lang="ru-RU" sz="1600" dirty="0">
                <a:solidFill>
                  <a:srgbClr val="0070C0"/>
                </a:solidFill>
                <a:cs typeface="Times New Roman" panose="02020603050405020304" pitchFamily="18" charset="0"/>
              </a:rPr>
              <a:t>и проведен Памятный вечер членов профсоюза - ветеранов труда ОФ МИФИ, ИАТЭ, ОГТУ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ИАТЭ ,ИАТЭ НИЯУ МИФИ, </a:t>
            </a:r>
            <a:r>
              <a:rPr lang="ru-RU" sz="1600" dirty="0">
                <a:solidFill>
                  <a:srgbClr val="0070C0"/>
                </a:solidFill>
                <a:cs typeface="Times New Roman" panose="02020603050405020304" pitchFamily="18" charset="0"/>
              </a:rPr>
              <a:t>с приглашением неработающих ветеранов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института, в </a:t>
            </a:r>
            <a:r>
              <a:rPr lang="ru-RU" sz="1600" dirty="0">
                <a:solidFill>
                  <a:srgbClr val="0070C0"/>
                </a:solidFill>
                <a:cs typeface="Times New Roman" panose="02020603050405020304" pitchFamily="18" charset="0"/>
              </a:rPr>
              <a:t>честь 70-летия ИАТЭ НИЯУ МИФИ и Дня народного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единства.</a:t>
            </a:r>
            <a:endParaRPr lang="ru-RU" sz="1600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При </a:t>
            </a:r>
            <a:r>
              <a:rPr lang="ru-RU" sz="1600" dirty="0">
                <a:solidFill>
                  <a:srgbClr val="0070C0"/>
                </a:solidFill>
                <a:cs typeface="Times New Roman" panose="02020603050405020304" pitchFamily="18" charset="0"/>
              </a:rPr>
              <a:t>непосредственном участии членов профкома, профгруппоргов и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профактива</a:t>
            </a:r>
            <a:r>
              <a:rPr lang="ru-RU" sz="1600" dirty="0">
                <a:solidFill>
                  <a:srgbClr val="0070C0"/>
                </a:solidFill>
                <a:cs typeface="Times New Roman" panose="02020603050405020304" pitchFamily="18" charset="0"/>
              </a:rPr>
              <a:t> представлены и отмечены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наградами</a:t>
            </a:r>
            <a:r>
              <a:rPr lang="ru-RU" sz="1600" b="1" dirty="0">
                <a:solidFill>
                  <a:srgbClr val="0070C0"/>
                </a:solidFill>
                <a:cs typeface="Times New Roman" panose="02020603050405020304" pitchFamily="18" charset="0"/>
              </a:rPr>
              <a:t> 180 </a:t>
            </a:r>
            <a:r>
              <a:rPr lang="ru-RU" sz="1600" dirty="0">
                <a:solidFill>
                  <a:srgbClr val="0070C0"/>
                </a:solidFill>
                <a:cs typeface="Times New Roman" panose="02020603050405020304" pitchFamily="18" charset="0"/>
              </a:rPr>
              <a:t>работников ИАТЭ НИЯУ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МИФИ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, а именно: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     наградами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Губернатора Калужской области – </a:t>
            </a: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6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чел.,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     Министерства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образования и науки Калужской области – </a:t>
            </a: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2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чел.,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     Министерства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образования и науки РФ – </a:t>
            </a: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6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чел.,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     </a:t>
            </a:r>
            <a:r>
              <a:rPr lang="ru-RU" sz="1600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Госкорпорации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«</a:t>
            </a:r>
            <a:r>
              <a:rPr lang="ru-RU" sz="1600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Росатом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» - </a:t>
            </a: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10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чел.,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     корпоративными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наградами НИЯУ МИФИ – </a:t>
            </a: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49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чел.,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     почетными 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грамотами ИАТЭ НИЯУ МИФИ -  </a:t>
            </a: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107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чел.</a:t>
            </a:r>
          </a:p>
          <a:p>
            <a:pPr>
              <a:spcBef>
                <a:spcPts val="0"/>
              </a:spcBef>
            </a:pPr>
            <a:endParaRPr lang="ru-RU" sz="800" b="1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102</a:t>
            </a:r>
            <a:r>
              <a:rPr lang="ru-RU" sz="16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работника института удостоены Почетного знака «Ветеран труда НИЯУ МИФИ». </a:t>
            </a:r>
          </a:p>
          <a:p>
            <a:pPr marL="0" indent="0">
              <a:buNone/>
            </a:pPr>
            <a:endParaRPr lang="ru-RU" sz="1400" dirty="0" smtClean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/>
              <a:t> 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3822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55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7030A0"/>
                </a:solidFill>
              </a:rPr>
              <a:t>Итоговые финансовые </a:t>
            </a:r>
            <a:r>
              <a:rPr lang="ru-RU" sz="3100" b="1" dirty="0" smtClean="0">
                <a:solidFill>
                  <a:srgbClr val="7030A0"/>
                </a:solidFill>
              </a:rPr>
              <a:t>показатели профсоюзного </a:t>
            </a:r>
            <a:r>
              <a:rPr lang="ru-RU" sz="3100" b="1" dirty="0">
                <a:solidFill>
                  <a:srgbClr val="7030A0"/>
                </a:solidFill>
              </a:rPr>
              <a:t>бюджета </a:t>
            </a:r>
            <a:r>
              <a:rPr lang="ru-RU" sz="3100" b="1" dirty="0" smtClean="0">
                <a:solidFill>
                  <a:srgbClr val="7030A0"/>
                </a:solidFill>
              </a:rPr>
              <a:t>ЦПО </a:t>
            </a:r>
            <a:r>
              <a:rPr lang="ru-RU" sz="3100" b="1" dirty="0">
                <a:solidFill>
                  <a:srgbClr val="7030A0"/>
                </a:solidFill>
              </a:rPr>
              <a:t>ИАТЭ НИЯУ МИФИ за 2023 год</a:t>
            </a:r>
            <a:r>
              <a:rPr lang="ru-RU" sz="2200" b="1" dirty="0">
                <a:solidFill>
                  <a:srgbClr val="7030A0"/>
                </a:solidFill>
              </a:rPr>
              <a:t>.</a:t>
            </a:r>
            <a:r>
              <a:rPr lang="ru-RU" b="1" dirty="0">
                <a:solidFill>
                  <a:srgbClr val="7030A0"/>
                </a:solidFill>
              </a:rPr>
              <a:t/>
            </a:r>
            <a:br>
              <a:rPr lang="ru-RU" b="1" dirty="0">
                <a:solidFill>
                  <a:srgbClr val="7030A0"/>
                </a:solidFill>
              </a:rPr>
            </a:b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70114"/>
            <a:ext cx="10515600" cy="4705005"/>
          </a:xfrm>
        </p:spPr>
        <p:txBody>
          <a:bodyPr>
            <a:normAutofit fontScale="25000" lnSpcReduction="20000"/>
          </a:bodyPr>
          <a:lstStyle/>
          <a:p>
            <a:pPr marL="1828800" lvl="4" indent="0">
              <a:buNone/>
            </a:pPr>
            <a:r>
              <a:rPr lang="ru-RU" sz="5600" b="1" dirty="0" smtClean="0">
                <a:solidFill>
                  <a:srgbClr val="0070C0"/>
                </a:solidFill>
              </a:rPr>
              <a:t>Доходы</a:t>
            </a:r>
            <a:r>
              <a:rPr lang="ru-RU" sz="5600" dirty="0" smtClean="0">
                <a:solidFill>
                  <a:srgbClr val="0070C0"/>
                </a:solidFill>
              </a:rPr>
              <a:t> </a:t>
            </a:r>
            <a:r>
              <a:rPr lang="ru-RU" sz="5600" dirty="0">
                <a:solidFill>
                  <a:srgbClr val="0070C0"/>
                </a:solidFill>
              </a:rPr>
              <a:t>- </a:t>
            </a:r>
            <a:r>
              <a:rPr lang="ru-RU" sz="5600" b="1" dirty="0">
                <a:solidFill>
                  <a:srgbClr val="0070C0"/>
                </a:solidFill>
              </a:rPr>
              <a:t>988.385 руб</a:t>
            </a:r>
            <a:r>
              <a:rPr lang="ru-RU" sz="5600" dirty="0">
                <a:solidFill>
                  <a:srgbClr val="0070C0"/>
                </a:solidFill>
              </a:rPr>
              <a:t>. (поступило </a:t>
            </a:r>
            <a:r>
              <a:rPr lang="ru-RU" sz="5600" dirty="0" smtClean="0">
                <a:solidFill>
                  <a:srgbClr val="0070C0"/>
                </a:solidFill>
              </a:rPr>
              <a:t>профсоюзных взносов</a:t>
            </a:r>
            <a:r>
              <a:rPr lang="ru-RU" sz="5600" dirty="0">
                <a:solidFill>
                  <a:srgbClr val="0070C0"/>
                </a:solidFill>
              </a:rPr>
              <a:t>, по сведениям бухгалтерии) </a:t>
            </a:r>
          </a:p>
          <a:p>
            <a:pPr marL="1828800" lvl="4" indent="0">
              <a:buNone/>
            </a:pPr>
            <a:r>
              <a:rPr lang="ru-RU" sz="5600" dirty="0">
                <a:solidFill>
                  <a:srgbClr val="0070C0"/>
                </a:solidFill>
              </a:rPr>
              <a:t>в том числе:</a:t>
            </a:r>
          </a:p>
          <a:p>
            <a:pPr marL="1828800" lvl="4" indent="0">
              <a:buNone/>
            </a:pPr>
            <a:r>
              <a:rPr lang="ru-RU" sz="5600" dirty="0">
                <a:solidFill>
                  <a:srgbClr val="0070C0"/>
                </a:solidFill>
              </a:rPr>
              <a:t>- работники –     957.408 руб</a:t>
            </a:r>
            <a:r>
              <a:rPr lang="ru-RU" sz="5600" dirty="0" smtClean="0">
                <a:solidFill>
                  <a:srgbClr val="0070C0"/>
                </a:solidFill>
              </a:rPr>
              <a:t>. </a:t>
            </a:r>
            <a:endParaRPr lang="ru-RU" sz="5600" dirty="0">
              <a:solidFill>
                <a:srgbClr val="0070C0"/>
              </a:solidFill>
            </a:endParaRPr>
          </a:p>
          <a:p>
            <a:pPr marL="1828800" lvl="4" indent="0">
              <a:buNone/>
            </a:pPr>
            <a:r>
              <a:rPr lang="ru-RU" sz="5600" dirty="0">
                <a:solidFill>
                  <a:srgbClr val="0070C0"/>
                </a:solidFill>
              </a:rPr>
              <a:t>- обучающиеся – 30.977 руб.</a:t>
            </a:r>
          </a:p>
          <a:p>
            <a:pPr marL="0" indent="0">
              <a:buNone/>
            </a:pPr>
            <a:r>
              <a:rPr lang="ru-RU" sz="5600" dirty="0">
                <a:solidFill>
                  <a:srgbClr val="0070C0"/>
                </a:solidFill>
              </a:rPr>
              <a:t> </a:t>
            </a:r>
          </a:p>
          <a:p>
            <a:pPr marL="1828800" lvl="4" indent="0">
              <a:buNone/>
            </a:pPr>
            <a:r>
              <a:rPr lang="ru-RU" sz="5600" b="1" dirty="0" smtClean="0">
                <a:solidFill>
                  <a:srgbClr val="0070C0"/>
                </a:solidFill>
              </a:rPr>
              <a:t>Расходы -  </a:t>
            </a:r>
            <a:r>
              <a:rPr lang="ru-RU" sz="5600" b="1" dirty="0">
                <a:solidFill>
                  <a:srgbClr val="0070C0"/>
                </a:solidFill>
              </a:rPr>
              <a:t>594.684 руб.</a:t>
            </a:r>
            <a:r>
              <a:rPr lang="ru-RU" sz="5600" dirty="0">
                <a:solidFill>
                  <a:srgbClr val="0070C0"/>
                </a:solidFill>
              </a:rPr>
              <a:t> </a:t>
            </a:r>
          </a:p>
          <a:p>
            <a:pPr marL="1828800" lvl="4" indent="0">
              <a:buNone/>
            </a:pPr>
            <a:r>
              <a:rPr lang="ru-RU" sz="5600" dirty="0">
                <a:solidFill>
                  <a:srgbClr val="0070C0"/>
                </a:solidFill>
              </a:rPr>
              <a:t>в том числе по направлениям: </a:t>
            </a:r>
          </a:p>
          <a:p>
            <a:pPr marL="1828800" lvl="4" indent="0">
              <a:buNone/>
            </a:pPr>
            <a:r>
              <a:rPr lang="ru-RU" sz="5600" dirty="0">
                <a:solidFill>
                  <a:srgbClr val="0070C0"/>
                </a:solidFill>
              </a:rPr>
              <a:t>- </a:t>
            </a:r>
            <a:r>
              <a:rPr lang="ru-RU" sz="5600" u="sng" dirty="0">
                <a:solidFill>
                  <a:srgbClr val="0070C0"/>
                </a:solidFill>
              </a:rPr>
              <a:t>Материальная помощь                    108.000 руб.     (18 %)</a:t>
            </a:r>
            <a:endParaRPr lang="ru-RU" sz="5600" dirty="0">
              <a:solidFill>
                <a:srgbClr val="0070C0"/>
              </a:solidFill>
            </a:endParaRPr>
          </a:p>
          <a:p>
            <a:pPr marL="1828800" lvl="4" indent="0">
              <a:buNone/>
            </a:pPr>
            <a:r>
              <a:rPr lang="ru-RU" sz="5600" dirty="0">
                <a:solidFill>
                  <a:srgbClr val="0070C0"/>
                </a:solidFill>
              </a:rPr>
              <a:t>- </a:t>
            </a:r>
            <a:r>
              <a:rPr lang="ru-RU" sz="5600" u="sng" dirty="0">
                <a:solidFill>
                  <a:srgbClr val="0070C0"/>
                </a:solidFill>
              </a:rPr>
              <a:t>Культурно- массовая работа           397.117 руб.     (67 %)</a:t>
            </a:r>
            <a:endParaRPr lang="ru-RU" sz="5600" dirty="0">
              <a:solidFill>
                <a:srgbClr val="0070C0"/>
              </a:solidFill>
            </a:endParaRPr>
          </a:p>
          <a:p>
            <a:pPr marL="1828800" lvl="4" indent="0">
              <a:buNone/>
            </a:pPr>
            <a:r>
              <a:rPr lang="ru-RU" sz="5600" dirty="0">
                <a:solidFill>
                  <a:srgbClr val="0070C0"/>
                </a:solidFill>
              </a:rPr>
              <a:t>- </a:t>
            </a:r>
            <a:r>
              <a:rPr lang="ru-RU" sz="5600" u="sng" dirty="0">
                <a:solidFill>
                  <a:srgbClr val="0070C0"/>
                </a:solidFill>
              </a:rPr>
              <a:t>Спортивно- физкультурная работа  44.567 руб.      ( 8 %)</a:t>
            </a:r>
            <a:endParaRPr lang="ru-RU" sz="5600" dirty="0">
              <a:solidFill>
                <a:srgbClr val="0070C0"/>
              </a:solidFill>
            </a:endParaRPr>
          </a:p>
          <a:p>
            <a:pPr marL="1828800" lvl="4" indent="0">
              <a:buNone/>
            </a:pPr>
            <a:r>
              <a:rPr lang="ru-RU" sz="5600" dirty="0">
                <a:solidFill>
                  <a:srgbClr val="0070C0"/>
                </a:solidFill>
              </a:rPr>
              <a:t>- </a:t>
            </a:r>
            <a:r>
              <a:rPr lang="ru-RU" sz="5600" u="sng" dirty="0">
                <a:solidFill>
                  <a:srgbClr val="0070C0"/>
                </a:solidFill>
              </a:rPr>
              <a:t>Премирование актива                        45.000 руб.      ( 8 %)</a:t>
            </a:r>
            <a:endParaRPr lang="ru-RU" sz="5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4500" dirty="0">
                <a:solidFill>
                  <a:srgbClr val="0070C0"/>
                </a:solidFill>
              </a:rPr>
              <a:t> </a:t>
            </a:r>
          </a:p>
          <a:p>
            <a:pPr marL="2286000" lvl="5" indent="0">
              <a:buNone/>
            </a:pPr>
            <a:r>
              <a:rPr lang="ru-RU" sz="8000" b="1" dirty="0">
                <a:solidFill>
                  <a:srgbClr val="7030A0"/>
                </a:solidFill>
              </a:rPr>
              <a:t>Расходы составили 60 % от доходов.</a:t>
            </a:r>
          </a:p>
          <a:p>
            <a:pPr marL="0" indent="0">
              <a:buNone/>
            </a:pPr>
            <a:r>
              <a:rPr lang="ru-RU" sz="8000" b="1" dirty="0">
                <a:solidFill>
                  <a:srgbClr val="7030A0"/>
                </a:solidFill>
              </a:rPr>
              <a:t> </a:t>
            </a:r>
          </a:p>
          <a:p>
            <a:pPr algn="ctr"/>
            <a:r>
              <a:rPr lang="ru-RU" sz="8000" b="1" u="sng" dirty="0">
                <a:solidFill>
                  <a:srgbClr val="7030A0"/>
                </a:solidFill>
              </a:rPr>
              <a:t>Остаток на счете</a:t>
            </a:r>
            <a:r>
              <a:rPr lang="ru-RU" sz="8000" dirty="0">
                <a:solidFill>
                  <a:srgbClr val="7030A0"/>
                </a:solidFill>
              </a:rPr>
              <a:t> </a:t>
            </a:r>
            <a:r>
              <a:rPr lang="ru-RU" sz="8000" b="1" u="sng" dirty="0">
                <a:solidFill>
                  <a:srgbClr val="7030A0"/>
                </a:solidFill>
              </a:rPr>
              <a:t>по состоянию на </a:t>
            </a:r>
            <a:r>
              <a:rPr lang="ru-RU" sz="8000" b="1" u="sng" dirty="0" smtClean="0">
                <a:solidFill>
                  <a:srgbClr val="7030A0"/>
                </a:solidFill>
              </a:rPr>
              <a:t>1 января 2024 </a:t>
            </a:r>
            <a:r>
              <a:rPr lang="ru-RU" sz="8000" b="1" u="sng" dirty="0">
                <a:solidFill>
                  <a:srgbClr val="7030A0"/>
                </a:solidFill>
              </a:rPr>
              <a:t>года </a:t>
            </a:r>
            <a:r>
              <a:rPr lang="ru-RU" sz="8000" b="1" dirty="0"/>
              <a:t>- </a:t>
            </a:r>
            <a:r>
              <a:rPr lang="ru-RU" sz="8000" b="1" u="sng" dirty="0">
                <a:solidFill>
                  <a:srgbClr val="7030A0"/>
                </a:solidFill>
              </a:rPr>
              <a:t>870.340 руб. 20 коп</a:t>
            </a:r>
            <a:r>
              <a:rPr lang="ru-RU" sz="8000" b="1" dirty="0">
                <a:solidFill>
                  <a:srgbClr val="7030A0"/>
                </a:solidFill>
              </a:rPr>
              <a:t>.</a:t>
            </a:r>
            <a:endParaRPr lang="ru-RU" sz="8000" dirty="0">
              <a:solidFill>
                <a:srgbClr val="7030A0"/>
              </a:solidFill>
            </a:endParaRPr>
          </a:p>
          <a:p>
            <a:pPr algn="ctr"/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53908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891" y="348500"/>
            <a:ext cx="10515600" cy="75709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+mn-lt"/>
              </a:rPr>
              <a:t>В течении 2023 года в сфере деятельности профкома, профгруппоргов и профактива были организационные, контролирующие и представительские функции:</a:t>
            </a:r>
            <a:br>
              <a:rPr lang="ru-RU" sz="2000" b="1" dirty="0" smtClean="0">
                <a:solidFill>
                  <a:srgbClr val="7030A0"/>
                </a:solidFill>
                <a:latin typeface="+mn-lt"/>
              </a:rPr>
            </a:br>
            <a:endParaRPr lang="ru-RU" sz="2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7528"/>
            <a:ext cx="10515600" cy="51794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solidFill>
                  <a:srgbClr val="0070C0"/>
                </a:solidFill>
              </a:rPr>
              <a:t>Организация </a:t>
            </a:r>
            <a:r>
              <a:rPr lang="ru-RU" dirty="0">
                <a:solidFill>
                  <a:srgbClr val="0070C0"/>
                </a:solidFill>
              </a:rPr>
              <a:t>поздравления юбиляров.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Прощание с ушедшими из жизни работниками. 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</a:rPr>
              <a:t>Сопровождение страницы </a:t>
            </a:r>
            <a:r>
              <a:rPr lang="ru-RU" dirty="0">
                <a:solidFill>
                  <a:srgbClr val="0070C0"/>
                </a:solidFill>
              </a:rPr>
              <a:t>«</a:t>
            </a:r>
            <a:r>
              <a:rPr lang="ru-RU" dirty="0" smtClean="0">
                <a:solidFill>
                  <a:srgbClr val="0070C0"/>
                </a:solidFill>
              </a:rPr>
              <a:t>Профсоюзная организация</a:t>
            </a:r>
            <a:r>
              <a:rPr lang="ru-RU" dirty="0">
                <a:solidFill>
                  <a:srgbClr val="0070C0"/>
                </a:solidFill>
              </a:rPr>
              <a:t>» на сайте </a:t>
            </a:r>
            <a:r>
              <a:rPr lang="ru-RU" dirty="0" smtClean="0">
                <a:solidFill>
                  <a:srgbClr val="0070C0"/>
                </a:solidFill>
              </a:rPr>
              <a:t>ИАТЭ НИЯУ МИФИ.</a:t>
            </a:r>
            <a:endParaRPr lang="ru-RU" dirty="0">
              <a:solidFill>
                <a:srgbClr val="0070C0"/>
              </a:solidFill>
            </a:endParaRPr>
          </a:p>
          <a:p>
            <a:pPr lvl="0"/>
            <a:r>
              <a:rPr lang="ru-RU" dirty="0">
                <a:solidFill>
                  <a:srgbClr val="0070C0"/>
                </a:solidFill>
              </a:rPr>
              <a:t>Контроль за ведением трудовых книжек.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Согласование графиков отпусков сотрудников.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Контроль за качеством приготовления блюд и обслуживания в столовой </a:t>
            </a:r>
            <a:r>
              <a:rPr lang="ru-RU" dirty="0" smtClean="0">
                <a:solidFill>
                  <a:srgbClr val="0070C0"/>
                </a:solidFill>
              </a:rPr>
              <a:t>вуза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Контроль за организацией условий безопасности при проведении ремонтных, строительных работ в здании </a:t>
            </a:r>
            <a:r>
              <a:rPr lang="ru-RU" dirty="0" smtClean="0">
                <a:solidFill>
                  <a:srgbClr val="0070C0"/>
                </a:solidFill>
              </a:rPr>
              <a:t>вуза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Контроль за подготовкой учебных лабораторий к проведению занятий (охрана труда, техника безопасности).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Контроль за температурным режимом в помещениях </a:t>
            </a:r>
            <a:r>
              <a:rPr lang="ru-RU" dirty="0" smtClean="0">
                <a:solidFill>
                  <a:srgbClr val="0070C0"/>
                </a:solidFill>
              </a:rPr>
              <a:t>вуза.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</a:rPr>
              <a:t>Контроль за состоянием территории вуза в зимний период.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 smtClean="0">
                <a:solidFill>
                  <a:srgbClr val="0070C0"/>
                </a:solidFill>
              </a:rPr>
              <a:t>Участие представителей профсоюза </a:t>
            </a:r>
            <a:r>
              <a:rPr lang="ru-RU" u="sng" dirty="0">
                <a:solidFill>
                  <a:srgbClr val="0070C0"/>
                </a:solidFill>
              </a:rPr>
              <a:t>во всех заседаниях: </a:t>
            </a:r>
            <a:r>
              <a:rPr lang="ru-RU" dirty="0">
                <a:solidFill>
                  <a:srgbClr val="0070C0"/>
                </a:solidFill>
              </a:rPr>
              <a:t>комиссии по специальной оценке условий труда, жилищной комиссии, стипендиальной комиссии, комиссии по переводу студентов на бюджетную форму обучения.</a:t>
            </a: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70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205" y="207184"/>
            <a:ext cx="10500360" cy="358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b="1" dirty="0" smtClean="0">
                <a:solidFill>
                  <a:srgbClr val="7030A0"/>
                </a:solidFill>
              </a:rPr>
              <a:t/>
            </a:r>
            <a:br>
              <a:rPr lang="ru-RU" sz="1600" b="1" dirty="0" smtClean="0">
                <a:solidFill>
                  <a:srgbClr val="7030A0"/>
                </a:solidFill>
              </a:rPr>
            </a:br>
            <a:r>
              <a:rPr lang="ru-RU" sz="2000" b="1" dirty="0" smtClean="0">
                <a:solidFill>
                  <a:srgbClr val="7030A0"/>
                </a:solidFill>
              </a:rPr>
              <a:t>Перечень культурно-массовых и спортивно-физкультурных  мероприятий  проведенных </a:t>
            </a:r>
            <a:r>
              <a:rPr lang="ru-RU" sz="2000" b="1" dirty="0">
                <a:solidFill>
                  <a:srgbClr val="7030A0"/>
                </a:solidFill>
              </a:rPr>
              <a:t>в 2023 году</a:t>
            </a:r>
            <a:r>
              <a:rPr lang="ru-RU" sz="2000" dirty="0">
                <a:solidFill>
                  <a:srgbClr val="7030A0"/>
                </a:solidFill>
              </a:rPr>
              <a:t/>
            </a:r>
            <a:br>
              <a:rPr lang="ru-RU" sz="2000" dirty="0">
                <a:solidFill>
                  <a:srgbClr val="7030A0"/>
                </a:solidFill>
              </a:rPr>
            </a:b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868519"/>
              </p:ext>
            </p:extLst>
          </p:nvPr>
        </p:nvGraphicFramePr>
        <p:xfrm>
          <a:off x="714895" y="1180408"/>
          <a:ext cx="10764981" cy="5379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4383">
                  <a:extLst>
                    <a:ext uri="{9D8B030D-6E8A-4147-A177-3AD203B41FA5}">
                      <a16:colId xmlns:a16="http://schemas.microsoft.com/office/drawing/2014/main" val="2020702281"/>
                    </a:ext>
                  </a:extLst>
                </a:gridCol>
                <a:gridCol w="8635600">
                  <a:extLst>
                    <a:ext uri="{9D8B030D-6E8A-4147-A177-3AD203B41FA5}">
                      <a16:colId xmlns:a16="http://schemas.microsoft.com/office/drawing/2014/main" val="2292348341"/>
                    </a:ext>
                  </a:extLst>
                </a:gridCol>
                <a:gridCol w="1114998">
                  <a:extLst>
                    <a:ext uri="{9D8B030D-6E8A-4147-A177-3AD203B41FA5}">
                      <a16:colId xmlns:a16="http://schemas.microsoft.com/office/drawing/2014/main" val="1272780664"/>
                    </a:ext>
                  </a:extLst>
                </a:gridCol>
              </a:tblGrid>
              <a:tr h="221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Месяц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Проведенные мероприятия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Расходы (руб.)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910023090"/>
                  </a:ext>
                </a:extLst>
              </a:tr>
              <a:tr h="4435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январь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Поздравление отличников </a:t>
                      </a:r>
                      <a:r>
                        <a:rPr lang="ru-RU" sz="1000" b="1" dirty="0" err="1">
                          <a:effectLst/>
                        </a:rPr>
                        <a:t>ЯФиТ</a:t>
                      </a:r>
                      <a:r>
                        <a:rPr lang="ru-RU" sz="1000" b="1" dirty="0">
                          <a:effectLst/>
                        </a:rPr>
                        <a:t> ко Дню студента.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</a:rPr>
                        <a:t>Вечер </a:t>
                      </a:r>
                      <a:r>
                        <a:rPr lang="ru-RU" sz="1000" b="1" dirty="0">
                          <a:effectLst/>
                        </a:rPr>
                        <a:t>ветеранов труда </a:t>
                      </a:r>
                      <a:r>
                        <a:rPr lang="ru-RU" sz="1000" b="1" dirty="0" err="1">
                          <a:effectLst/>
                        </a:rPr>
                        <a:t>ЯФиТ</a:t>
                      </a:r>
                      <a:r>
                        <a:rPr lang="ru-RU" sz="1000" b="1" dirty="0" smtClean="0">
                          <a:effectLst/>
                        </a:rPr>
                        <a:t>.</a:t>
                      </a: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2500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</a:rPr>
                        <a:t>9000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2259972504"/>
                  </a:ext>
                </a:extLst>
              </a:tr>
              <a:tr h="332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февраль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Мероприятия, посвященные государственному празднику Дню защитников </a:t>
                      </a:r>
                      <a:r>
                        <a:rPr lang="ru-RU" sz="1000" b="1" dirty="0" smtClean="0">
                          <a:effectLst/>
                        </a:rPr>
                        <a:t>отечества.</a:t>
                      </a:r>
                      <a:endParaRPr lang="ru-RU" sz="1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22159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191034061"/>
                  </a:ext>
                </a:extLst>
              </a:tr>
              <a:tr h="554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март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Мероприятия, посвященные государственному празднику 8 </a:t>
                      </a:r>
                      <a:r>
                        <a:rPr lang="ru-RU" sz="1000" b="1" dirty="0" smtClean="0">
                          <a:effectLst/>
                        </a:rPr>
                        <a:t>Марта.</a:t>
                      </a:r>
                      <a:endParaRPr lang="ru-RU" sz="1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</a:rPr>
                        <a:t>Участие </a:t>
                      </a:r>
                      <a:r>
                        <a:rPr lang="ru-RU" sz="1000" b="1" dirty="0">
                          <a:effectLst/>
                        </a:rPr>
                        <a:t>в организации и обеспечении Фестиваля спортивных игр между сборными студентов ИАТЭ НИЯУ МИФИ и НИЯУ </a:t>
                      </a:r>
                      <a:r>
                        <a:rPr lang="ru-RU" sz="1000" b="1" dirty="0" smtClean="0">
                          <a:effectLst/>
                        </a:rPr>
                        <a:t>МИФИ.</a:t>
                      </a:r>
                      <a:endParaRPr lang="ru-RU" sz="1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27484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</a:rPr>
                        <a:t>12224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3021559774"/>
                  </a:ext>
                </a:extLst>
              </a:tr>
              <a:tr h="388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март - декабрь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Организация и сопровождение в течении года Культурного проекта профкома «Искусство, творчество и красота для прекрасной женщины», по которому состоялось 20, в том числе семейных, посещений театров, выставок, </a:t>
                      </a:r>
                      <a:r>
                        <a:rPr lang="ru-RU" sz="1000" b="1" dirty="0" smtClean="0">
                          <a:effectLst/>
                        </a:rPr>
                        <a:t>музеев.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57400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1475692352"/>
                  </a:ext>
                </a:extLst>
              </a:tr>
              <a:tr h="332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апрель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Организация и проведение 1-го профсоюзного турнира по боулингу, посвященного 70-летию ИАТЭ НИЯУ МИФИ.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15499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2948328141"/>
                  </a:ext>
                </a:extLst>
              </a:tr>
              <a:tr h="332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Организация и участие в траурных мероприятиях в связи с кончиной председателя ППО НИЯУ МИФИ Петрова В.А.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13000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3724947547"/>
                  </a:ext>
                </a:extLst>
              </a:tr>
              <a:tr h="332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июнь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Участие в организации и обеспечении патриотического похода студентов по местам ВОВ в Калужской области.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16844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1613979346"/>
                  </a:ext>
                </a:extLst>
              </a:tr>
              <a:tr h="4435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сентябрь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Участие в организации и проведении совместно с Ассоциацией профсоюзных организаций г. Обнинска профсоюзного детского праздника «День всезнайки» в городском парке.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4000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1948440820"/>
                  </a:ext>
                </a:extLst>
              </a:tr>
              <a:tr h="332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октябрь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Организация и проведение профессионального праздника - День кадрового работника.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3650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1523054548"/>
                  </a:ext>
                </a:extLst>
              </a:tr>
              <a:tr h="665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ноябрь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Организация и проведение Памятного вечера ветеранов труда в честь 70-летия ИАТЭ НИЯУ МИФИ и Дня народного единства.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Организация и проведение профессионального праздника - День бухгалтерского работника.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</a:rPr>
                        <a:t> </a:t>
                      </a:r>
                      <a:endParaRPr lang="ru-RU" sz="1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132010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</a:rPr>
                        <a:t>3834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75318520"/>
                  </a:ext>
                </a:extLst>
              </a:tr>
              <a:tr h="998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декабрь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Организация и проведение культурно-спортивного боулинг вечера ко Дню энергетика.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</a:rPr>
                        <a:t>Организация </a:t>
                      </a:r>
                      <a:r>
                        <a:rPr lang="ru-RU" sz="1000" b="1" dirty="0">
                          <a:effectLst/>
                        </a:rPr>
                        <a:t>и обеспечение участия команды ИАТЭ НИЯУ МИФИ в интеллектуальном турнире Ассоциации профсоюзных организаций г. Обнинска «Атомный </a:t>
                      </a:r>
                      <a:r>
                        <a:rPr lang="ru-RU" sz="1000" b="1" dirty="0" err="1">
                          <a:effectLst/>
                        </a:rPr>
                        <a:t>Квиз</a:t>
                      </a:r>
                      <a:r>
                        <a:rPr lang="ru-RU" sz="1000" b="1" dirty="0">
                          <a:effectLst/>
                        </a:rPr>
                        <a:t>».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</a:rPr>
                        <a:t>Организация </a:t>
                      </a:r>
                      <a:r>
                        <a:rPr lang="ru-RU" sz="1000" b="1" dirty="0">
                          <a:effectLst/>
                        </a:rPr>
                        <a:t>и обеспечение Новогодних поздравлений и подарков детям.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 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64000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 </a:t>
                      </a:r>
                      <a:r>
                        <a:rPr lang="ru-RU" sz="1000" b="1" dirty="0" smtClean="0">
                          <a:effectLst/>
                        </a:rPr>
                        <a:t>7480</a:t>
                      </a:r>
                      <a:endParaRPr lang="ru-RU" sz="10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</a:rPr>
                        <a:t>42000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635" marR="32635" marT="0" marB="0"/>
                </a:tc>
                <a:extLst>
                  <a:ext uri="{0D108BD9-81ED-4DB2-BD59-A6C34878D82A}">
                    <a16:rowId xmlns:a16="http://schemas.microsoft.com/office/drawing/2014/main" val="1946934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61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65018"/>
            <a:ext cx="10515600" cy="9393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rgbClr val="7030A0"/>
                </a:solidFill>
              </a:rPr>
              <a:t/>
            </a:r>
            <a:br>
              <a:rPr lang="ru-RU" sz="18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Текущие </a:t>
            </a:r>
            <a:r>
              <a:rPr lang="ru-RU" sz="2400" b="1" dirty="0">
                <a:solidFill>
                  <a:srgbClr val="7030A0"/>
                </a:solidFill>
              </a:rPr>
              <a:t>финансовые показатели </a:t>
            </a:r>
            <a:r>
              <a:rPr lang="ru-RU" sz="2400" b="1" dirty="0" smtClean="0">
                <a:solidFill>
                  <a:srgbClr val="7030A0"/>
                </a:solidFill>
              </a:rPr>
              <a:t>за январь-май 2024 </a:t>
            </a:r>
            <a:r>
              <a:rPr lang="ru-RU" sz="2400" b="1" dirty="0">
                <a:solidFill>
                  <a:srgbClr val="7030A0"/>
                </a:solidFill>
              </a:rPr>
              <a:t>года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4154" y="1454727"/>
            <a:ext cx="10008522" cy="496269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				</a:t>
            </a:r>
            <a:r>
              <a:rPr lang="ru-RU" b="1" dirty="0" smtClean="0">
                <a:solidFill>
                  <a:srgbClr val="0070C0"/>
                </a:solidFill>
              </a:rPr>
              <a:t>Расходы – 407.981руб</a:t>
            </a:r>
            <a:r>
              <a:rPr lang="ru-RU" b="1" dirty="0">
                <a:solidFill>
                  <a:srgbClr val="0070C0"/>
                </a:solidFill>
              </a:rPr>
              <a:t>.</a:t>
            </a:r>
            <a:r>
              <a:rPr lang="ru-RU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в том числе по направлениям: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- </a:t>
            </a:r>
            <a:r>
              <a:rPr lang="ru-RU" b="1" u="sng" dirty="0" smtClean="0">
                <a:solidFill>
                  <a:srgbClr val="0070C0"/>
                </a:solidFill>
              </a:rPr>
              <a:t>Социальные компенсации и материальная </a:t>
            </a:r>
            <a:r>
              <a:rPr lang="ru-RU" b="1" u="sng" dirty="0">
                <a:solidFill>
                  <a:srgbClr val="0070C0"/>
                </a:solidFill>
              </a:rPr>
              <a:t>помощь </a:t>
            </a:r>
            <a:r>
              <a:rPr lang="ru-RU" b="1" u="sng" dirty="0" smtClean="0">
                <a:solidFill>
                  <a:srgbClr val="0070C0"/>
                </a:solidFill>
              </a:rPr>
              <a:t>   242.950 руб. (в том числе </a:t>
            </a:r>
            <a:r>
              <a:rPr lang="ru-RU" b="1" u="sng" dirty="0" smtClean="0">
                <a:solidFill>
                  <a:srgbClr val="0070C0"/>
                </a:solidFill>
              </a:rPr>
              <a:t>155.000 </a:t>
            </a:r>
            <a:r>
              <a:rPr lang="ru-RU" b="1" u="sng" dirty="0" smtClean="0">
                <a:solidFill>
                  <a:srgbClr val="0070C0"/>
                </a:solidFill>
              </a:rPr>
              <a:t>руб. – на 36 детей до 14 лет) </a:t>
            </a:r>
            <a:endParaRPr lang="ru-RU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Размер помощи и компенсаций </a:t>
            </a:r>
            <a:r>
              <a:rPr lang="ru-RU" b="1" dirty="0" smtClean="0">
                <a:solidFill>
                  <a:srgbClr val="0070C0"/>
                </a:solidFill>
              </a:rPr>
              <a:t>устанавливался </a:t>
            </a:r>
            <a:r>
              <a:rPr lang="ru-RU" b="1" dirty="0">
                <a:solidFill>
                  <a:srgbClr val="0070C0"/>
                </a:solidFill>
              </a:rPr>
              <a:t>согласно норм нового «Положения о материальной поддержке членов профсоюза ППО НИЯУ МИФИ», которое распечатано и передано в профгруппы, размещено на сайте профсоюзной организации и всем членам профсоюза настойчиво предлагалось с ним ознакомиться. </a:t>
            </a:r>
          </a:p>
          <a:p>
            <a:pPr marL="0" indent="0">
              <a:buNone/>
            </a:pPr>
            <a:r>
              <a:rPr lang="ru-RU" dirty="0">
                <a:solidFill>
                  <a:srgbClr val="0070C0"/>
                </a:solidFill>
              </a:rPr>
              <a:t> </a:t>
            </a:r>
          </a:p>
          <a:p>
            <a:pPr>
              <a:buFontTx/>
              <a:buChar char="-"/>
            </a:pPr>
            <a:r>
              <a:rPr lang="ru-RU" b="1" u="sng" dirty="0" smtClean="0">
                <a:solidFill>
                  <a:srgbClr val="0070C0"/>
                </a:solidFill>
              </a:rPr>
              <a:t>Культурно </a:t>
            </a:r>
            <a:r>
              <a:rPr lang="ru-RU" b="1" u="sng" dirty="0">
                <a:solidFill>
                  <a:srgbClr val="0070C0"/>
                </a:solidFill>
              </a:rPr>
              <a:t>- массовая работа </a:t>
            </a:r>
            <a:r>
              <a:rPr lang="ru-RU" b="1" u="sng" dirty="0" smtClean="0">
                <a:solidFill>
                  <a:srgbClr val="0070C0"/>
                </a:solidFill>
              </a:rPr>
              <a:t>  145.709 руб</a:t>
            </a:r>
            <a:r>
              <a:rPr lang="ru-RU" b="1" u="sng" dirty="0">
                <a:solidFill>
                  <a:srgbClr val="0070C0"/>
                </a:solidFill>
              </a:rPr>
              <a:t>. </a:t>
            </a:r>
            <a:endParaRPr lang="ru-RU" b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Расходы на мероприятия, связанные с государственными праздниками -  23 февраля - 21.979 руб., 8 Марта - 52.913 руб., День Победы -5118 руб., участие в мероприятиях Ассоциации профсоюзных организаций г. Обнинска клуба «</a:t>
            </a:r>
            <a:r>
              <a:rPr lang="ru-RU" b="1" dirty="0" err="1" smtClean="0">
                <a:solidFill>
                  <a:srgbClr val="0070C0"/>
                </a:solidFill>
              </a:rPr>
              <a:t>Квиз</a:t>
            </a:r>
            <a:r>
              <a:rPr lang="ru-RU" b="1" dirty="0" smtClean="0">
                <a:solidFill>
                  <a:srgbClr val="0070C0"/>
                </a:solidFill>
              </a:rPr>
              <a:t> плиз»  - 49.288 руб., День библиотек -2710 руб., чествование Канке В.А. в связи с  награждением Орденом НИЯУ МИФИ – 8119 руб., пр.-3700 руб.</a:t>
            </a:r>
          </a:p>
          <a:p>
            <a:pPr marL="0" indent="0">
              <a:buNone/>
            </a:pPr>
            <a:endParaRPr lang="ru-RU" b="1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ru-RU" b="1" u="sng" dirty="0" smtClean="0">
                <a:solidFill>
                  <a:srgbClr val="0070C0"/>
                </a:solidFill>
              </a:rPr>
              <a:t>Спортивно </a:t>
            </a:r>
            <a:r>
              <a:rPr lang="ru-RU" b="1" u="sng" dirty="0">
                <a:solidFill>
                  <a:srgbClr val="0070C0"/>
                </a:solidFill>
              </a:rPr>
              <a:t>- физкультурная работа  </a:t>
            </a:r>
            <a:r>
              <a:rPr lang="ru-RU" b="1" u="sng" dirty="0" smtClean="0">
                <a:solidFill>
                  <a:srgbClr val="0070C0"/>
                </a:solidFill>
              </a:rPr>
              <a:t>19.322 </a:t>
            </a:r>
            <a:r>
              <a:rPr lang="ru-RU" b="1" u="sng" dirty="0">
                <a:solidFill>
                  <a:srgbClr val="0070C0"/>
                </a:solidFill>
              </a:rPr>
              <a:t>руб. </a:t>
            </a:r>
            <a:endParaRPr lang="ru-RU" b="1" u="sng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Участие </a:t>
            </a:r>
            <a:r>
              <a:rPr lang="ru-RU" b="1" dirty="0">
                <a:solidFill>
                  <a:srgbClr val="0070C0"/>
                </a:solidFill>
              </a:rPr>
              <a:t>в организации и проведении 2 марта 2024 года Фестиваля спортивных игр между сборными командами студентов ИАТЭ НИЯУ МИФИ и НИЯУ МИФИ, посвященного 70-летию пуска Первой в мире атомной </a:t>
            </a:r>
            <a:r>
              <a:rPr lang="ru-RU" b="1" dirty="0" smtClean="0">
                <a:solidFill>
                  <a:srgbClr val="0070C0"/>
                </a:solidFill>
              </a:rPr>
              <a:t>станции -11721 руб., </a:t>
            </a:r>
            <a:r>
              <a:rPr lang="ru-RU" b="1" dirty="0">
                <a:solidFill>
                  <a:srgbClr val="0070C0"/>
                </a:solidFill>
              </a:rPr>
              <a:t>матчевой встречи по баскетболу между сборными командами студентов ИАТЭ НИЯУ МИФИ и РГУ имени С.А. Есенина, посвященной 70-летию пуска Первой в мире атомной </a:t>
            </a:r>
            <a:r>
              <a:rPr lang="ru-RU" b="1" dirty="0" smtClean="0">
                <a:solidFill>
                  <a:srgbClr val="0070C0"/>
                </a:solidFill>
              </a:rPr>
              <a:t>станции </a:t>
            </a:r>
            <a:r>
              <a:rPr lang="ru-RU" b="1" dirty="0">
                <a:solidFill>
                  <a:srgbClr val="0070C0"/>
                </a:solidFill>
              </a:rPr>
              <a:t>24-25 мая 2024 </a:t>
            </a:r>
            <a:r>
              <a:rPr lang="ru-RU" b="1" dirty="0" smtClean="0">
                <a:solidFill>
                  <a:srgbClr val="0070C0"/>
                </a:solidFill>
              </a:rPr>
              <a:t>года – 7601 руб.</a:t>
            </a:r>
            <a:endParaRPr lang="ru-RU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7759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50484" cy="690591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rgbClr val="7030A0"/>
                </a:solidFill>
                <a:latin typeface="+mn-lt"/>
              </a:rPr>
              <a:t>ПРОЕКТ СМЕТЫ ПРОФСОЮЗНОГО БЮДЖЕТА ЦПО ИАТЭ НИЯУ </a:t>
            </a:r>
            <a:r>
              <a:rPr lang="ru-RU" sz="1800" b="1" dirty="0" smtClean="0">
                <a:solidFill>
                  <a:srgbClr val="7030A0"/>
                </a:solidFill>
                <a:latin typeface="+mn-lt"/>
              </a:rPr>
              <a:t>МИФИ НА </a:t>
            </a:r>
            <a:r>
              <a:rPr lang="ru-RU" sz="1800" b="1" dirty="0">
                <a:solidFill>
                  <a:srgbClr val="7030A0"/>
                </a:solidFill>
                <a:latin typeface="+mn-lt"/>
              </a:rPr>
              <a:t>2024 ГОД</a:t>
            </a:r>
            <a:r>
              <a:rPr lang="ru-RU" sz="1800" dirty="0">
                <a:solidFill>
                  <a:srgbClr val="7030A0"/>
                </a:solidFill>
                <a:latin typeface="+mn-lt"/>
              </a:rPr>
              <a:t/>
            </a:r>
            <a:br>
              <a:rPr lang="ru-RU" sz="1800" dirty="0">
                <a:solidFill>
                  <a:srgbClr val="7030A0"/>
                </a:solidFill>
                <a:latin typeface="+mn-lt"/>
              </a:rPr>
            </a:br>
            <a:endParaRPr lang="ru-RU" sz="18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9216"/>
            <a:ext cx="10515600" cy="518774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1600" b="1" dirty="0" smtClean="0"/>
              <a:t>С учетом норм «Положения </a:t>
            </a:r>
            <a:r>
              <a:rPr lang="ru-RU" sz="1600" b="1" dirty="0"/>
              <a:t>об оказании материальной помощи </a:t>
            </a:r>
            <a:r>
              <a:rPr lang="ru-RU" sz="1600" b="1" dirty="0" smtClean="0"/>
              <a:t>работникам,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1600" b="1" dirty="0" smtClean="0"/>
              <a:t> </a:t>
            </a:r>
            <a:r>
              <a:rPr lang="ru-RU" sz="1600" b="1" dirty="0"/>
              <a:t>состоящим в Первичной профсоюзной организации </a:t>
            </a:r>
            <a:r>
              <a:rPr lang="ru-RU" sz="1600" b="1" dirty="0" smtClean="0"/>
              <a:t>работников </a:t>
            </a:r>
            <a:r>
              <a:rPr lang="ru-RU" sz="1600" b="1" dirty="0"/>
              <a:t>и обучающиеся НИЯУ МИФИ» от 26.12.2023 г.</a:t>
            </a:r>
          </a:p>
          <a:p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80928"/>
              </p:ext>
            </p:extLst>
          </p:nvPr>
        </p:nvGraphicFramePr>
        <p:xfrm>
          <a:off x="1030085" y="1679807"/>
          <a:ext cx="9842962" cy="48041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90317">
                  <a:extLst>
                    <a:ext uri="{9D8B030D-6E8A-4147-A177-3AD203B41FA5}">
                      <a16:colId xmlns:a16="http://schemas.microsoft.com/office/drawing/2014/main" val="867314950"/>
                    </a:ext>
                  </a:extLst>
                </a:gridCol>
                <a:gridCol w="2052645">
                  <a:extLst>
                    <a:ext uri="{9D8B030D-6E8A-4147-A177-3AD203B41FA5}">
                      <a16:colId xmlns:a16="http://schemas.microsoft.com/office/drawing/2014/main" val="845478969"/>
                    </a:ext>
                  </a:extLst>
                </a:gridCol>
              </a:tblGrid>
              <a:tr h="8913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Статья расходов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2024 год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081146"/>
                  </a:ext>
                </a:extLst>
              </a:tr>
              <a:tr h="5310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Статья 1. </a:t>
                      </a: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Социальная работа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606.000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597794"/>
                  </a:ext>
                </a:extLst>
              </a:tr>
              <a:tr h="8454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Статья 2. Культурно-массовая работа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411.000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7125360"/>
                  </a:ext>
                </a:extLst>
              </a:tr>
              <a:tr h="8454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Статья 2. Спортивно-массовая работа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75.000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3957735"/>
                  </a:ext>
                </a:extLst>
              </a:tr>
              <a:tr h="8454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Статья 4. Организационная работа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50.000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873882"/>
                  </a:ext>
                </a:extLst>
              </a:tr>
              <a:tr h="84542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1.142.000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5052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40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143577"/>
              </p:ext>
            </p:extLst>
          </p:nvPr>
        </p:nvGraphicFramePr>
        <p:xfrm>
          <a:off x="390700" y="116382"/>
          <a:ext cx="11538062" cy="7964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6145">
                  <a:extLst>
                    <a:ext uri="{9D8B030D-6E8A-4147-A177-3AD203B41FA5}">
                      <a16:colId xmlns:a16="http://schemas.microsoft.com/office/drawing/2014/main" val="704585871"/>
                    </a:ext>
                  </a:extLst>
                </a:gridCol>
                <a:gridCol w="681662">
                  <a:extLst>
                    <a:ext uri="{9D8B030D-6E8A-4147-A177-3AD203B41FA5}">
                      <a16:colId xmlns:a16="http://schemas.microsoft.com/office/drawing/2014/main" val="249480139"/>
                    </a:ext>
                  </a:extLst>
                </a:gridCol>
                <a:gridCol w="266895">
                  <a:extLst>
                    <a:ext uri="{9D8B030D-6E8A-4147-A177-3AD203B41FA5}">
                      <a16:colId xmlns:a16="http://schemas.microsoft.com/office/drawing/2014/main" val="3851381823"/>
                    </a:ext>
                  </a:extLst>
                </a:gridCol>
                <a:gridCol w="1684317">
                  <a:extLst>
                    <a:ext uri="{9D8B030D-6E8A-4147-A177-3AD203B41FA5}">
                      <a16:colId xmlns:a16="http://schemas.microsoft.com/office/drawing/2014/main" val="2365819477"/>
                    </a:ext>
                  </a:extLst>
                </a:gridCol>
                <a:gridCol w="681662">
                  <a:extLst>
                    <a:ext uri="{9D8B030D-6E8A-4147-A177-3AD203B41FA5}">
                      <a16:colId xmlns:a16="http://schemas.microsoft.com/office/drawing/2014/main" val="4080232163"/>
                    </a:ext>
                  </a:extLst>
                </a:gridCol>
                <a:gridCol w="244687">
                  <a:extLst>
                    <a:ext uri="{9D8B030D-6E8A-4147-A177-3AD203B41FA5}">
                      <a16:colId xmlns:a16="http://schemas.microsoft.com/office/drawing/2014/main" val="3097098613"/>
                    </a:ext>
                  </a:extLst>
                </a:gridCol>
                <a:gridCol w="1581886">
                  <a:extLst>
                    <a:ext uri="{9D8B030D-6E8A-4147-A177-3AD203B41FA5}">
                      <a16:colId xmlns:a16="http://schemas.microsoft.com/office/drawing/2014/main" val="1431339548"/>
                    </a:ext>
                  </a:extLst>
                </a:gridCol>
                <a:gridCol w="681662">
                  <a:extLst>
                    <a:ext uri="{9D8B030D-6E8A-4147-A177-3AD203B41FA5}">
                      <a16:colId xmlns:a16="http://schemas.microsoft.com/office/drawing/2014/main" val="2880793652"/>
                    </a:ext>
                  </a:extLst>
                </a:gridCol>
                <a:gridCol w="244687">
                  <a:extLst>
                    <a:ext uri="{9D8B030D-6E8A-4147-A177-3AD203B41FA5}">
                      <a16:colId xmlns:a16="http://schemas.microsoft.com/office/drawing/2014/main" val="1058765608"/>
                    </a:ext>
                  </a:extLst>
                </a:gridCol>
                <a:gridCol w="1569626">
                  <a:extLst>
                    <a:ext uri="{9D8B030D-6E8A-4147-A177-3AD203B41FA5}">
                      <a16:colId xmlns:a16="http://schemas.microsoft.com/office/drawing/2014/main" val="630714188"/>
                    </a:ext>
                  </a:extLst>
                </a:gridCol>
                <a:gridCol w="1444833">
                  <a:extLst>
                    <a:ext uri="{9D8B030D-6E8A-4147-A177-3AD203B41FA5}">
                      <a16:colId xmlns:a16="http://schemas.microsoft.com/office/drawing/2014/main" val="1277097669"/>
                    </a:ext>
                  </a:extLst>
                </a:gridCol>
              </a:tblGrid>
              <a:tr h="228508"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СМЕТА РАСХОДОВ СРЕДСТВ ПРОФСОЮЗНОГО БЮДЖЕТА ЦПО ИАТЭ НИЯУ МИФИ НА 2024 ГОД (ПРИНЯТА НА ОБЩЕМ СОБРАНИИ 11.06.2024Г.)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816958"/>
                  </a:ext>
                </a:extLst>
              </a:tr>
              <a:tr h="435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СОЦИАЛЬНАЯ РАБОТА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План</a:t>
                      </a:r>
                      <a:br>
                        <a:rPr lang="ru-RU" sz="800">
                          <a:effectLst/>
                          <a:latin typeface="+mn-lt"/>
                        </a:rPr>
                      </a:br>
                      <a:r>
                        <a:rPr lang="ru-RU" sz="800">
                          <a:effectLst/>
                          <a:latin typeface="+mn-lt"/>
                        </a:rPr>
                        <a:t>расходов </a:t>
                      </a:r>
                      <a:br>
                        <a:rPr lang="ru-RU" sz="800">
                          <a:effectLst/>
                          <a:latin typeface="+mn-lt"/>
                        </a:rPr>
                      </a:br>
                      <a:r>
                        <a:rPr lang="ru-RU" sz="800">
                          <a:effectLst/>
                          <a:latin typeface="+mn-lt"/>
                        </a:rPr>
                        <a:t>на 2024 год </a:t>
                      </a:r>
                      <a:br>
                        <a:rPr lang="ru-RU" sz="800">
                          <a:effectLst/>
                          <a:latin typeface="+mn-lt"/>
                        </a:rPr>
                      </a:br>
                      <a:r>
                        <a:rPr lang="ru-RU" sz="800">
                          <a:effectLst/>
                          <a:latin typeface="+mn-lt"/>
                        </a:rPr>
                        <a:t>(руб.)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КУЛЬТУРНО-МАССОВАЯ РАБОТА 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План</a:t>
                      </a:r>
                      <a:br>
                        <a:rPr lang="ru-RU" sz="800">
                          <a:effectLst/>
                          <a:latin typeface="+mn-lt"/>
                        </a:rPr>
                      </a:br>
                      <a:r>
                        <a:rPr lang="ru-RU" sz="800">
                          <a:effectLst/>
                          <a:latin typeface="+mn-lt"/>
                        </a:rPr>
                        <a:t>расходов </a:t>
                      </a:r>
                      <a:br>
                        <a:rPr lang="ru-RU" sz="800">
                          <a:effectLst/>
                          <a:latin typeface="+mn-lt"/>
                        </a:rPr>
                      </a:br>
                      <a:r>
                        <a:rPr lang="ru-RU" sz="800">
                          <a:effectLst/>
                          <a:latin typeface="+mn-lt"/>
                        </a:rPr>
                        <a:t>на 2024 год </a:t>
                      </a:r>
                      <a:br>
                        <a:rPr lang="ru-RU" sz="800">
                          <a:effectLst/>
                          <a:latin typeface="+mn-lt"/>
                        </a:rPr>
                      </a:br>
                      <a:r>
                        <a:rPr lang="ru-RU" sz="800">
                          <a:effectLst/>
                          <a:latin typeface="+mn-lt"/>
                        </a:rPr>
                        <a:t>(руб.)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СПОРТИВНО-МАССОВАЯ РАБОТА  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План</a:t>
                      </a:r>
                      <a:br>
                        <a:rPr lang="ru-RU" sz="800">
                          <a:effectLst/>
                          <a:latin typeface="+mn-lt"/>
                        </a:rPr>
                      </a:br>
                      <a:r>
                        <a:rPr lang="ru-RU" sz="800">
                          <a:effectLst/>
                          <a:latin typeface="+mn-lt"/>
                        </a:rPr>
                        <a:t>расходов </a:t>
                      </a:r>
                      <a:br>
                        <a:rPr lang="ru-RU" sz="800">
                          <a:effectLst/>
                          <a:latin typeface="+mn-lt"/>
                        </a:rPr>
                      </a:br>
                      <a:r>
                        <a:rPr lang="ru-RU" sz="800">
                          <a:effectLst/>
                          <a:latin typeface="+mn-lt"/>
                        </a:rPr>
                        <a:t>на 2024 год </a:t>
                      </a:r>
                      <a:br>
                        <a:rPr lang="ru-RU" sz="800">
                          <a:effectLst/>
                          <a:latin typeface="+mn-lt"/>
                        </a:rPr>
                      </a:br>
                      <a:r>
                        <a:rPr lang="ru-RU" sz="800">
                          <a:effectLst/>
                          <a:latin typeface="+mn-lt"/>
                        </a:rPr>
                        <a:t>(руб.)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ОРГАНИЗАЦИОННАЯ РАБОТА  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План</a:t>
                      </a:r>
                      <a:br>
                        <a:rPr lang="ru-RU" sz="800">
                          <a:effectLst/>
                          <a:latin typeface="+mn-lt"/>
                        </a:rPr>
                      </a:br>
                      <a:r>
                        <a:rPr lang="ru-RU" sz="800">
                          <a:effectLst/>
                          <a:latin typeface="+mn-lt"/>
                        </a:rPr>
                        <a:t>расходов </a:t>
                      </a:r>
                      <a:br>
                        <a:rPr lang="ru-RU" sz="800">
                          <a:effectLst/>
                          <a:latin typeface="+mn-lt"/>
                        </a:rPr>
                      </a:br>
                      <a:r>
                        <a:rPr lang="ru-RU" sz="800">
                          <a:effectLst/>
                          <a:latin typeface="+mn-lt"/>
                        </a:rPr>
                        <a:t>на 2024 год </a:t>
                      </a:r>
                      <a:br>
                        <a:rPr lang="ru-RU" sz="800">
                          <a:effectLst/>
                          <a:latin typeface="+mn-lt"/>
                        </a:rPr>
                      </a:br>
                      <a:r>
                        <a:rPr lang="ru-RU" sz="800">
                          <a:effectLst/>
                          <a:latin typeface="+mn-lt"/>
                        </a:rPr>
                        <a:t>(руб.)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extLst>
                  <a:ext uri="{0D108BD9-81ED-4DB2-BD59-A6C34878D82A}">
                    <a16:rowId xmlns:a16="http://schemas.microsoft.com/office/drawing/2014/main" val="207400774"/>
                  </a:ext>
                </a:extLst>
              </a:tr>
              <a:tr h="3582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Обстоятельства, жизненная ситуация, основания для обращения   на получение  материальной помощи, выплаты, компенсации расходов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606.000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411.000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75.000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50.000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extLst>
                  <a:ext uri="{0D108BD9-81ED-4DB2-BD59-A6C34878D82A}">
                    <a16:rowId xmlns:a16="http://schemas.microsoft.com/office/drawing/2014/main" val="4163584552"/>
                  </a:ext>
                </a:extLst>
              </a:tr>
              <a:tr h="257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2.5.1. Вступление в брак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Мероприятия, посвященные  Дню защитников отечества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22.000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Проведение Дней здоровья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Проведение отчетов профгрупп, профкома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10.000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extLst>
                  <a:ext uri="{0D108BD9-81ED-4DB2-BD59-A6C34878D82A}">
                    <a16:rowId xmlns:a16="http://schemas.microsoft.com/office/drawing/2014/main" val="1896982774"/>
                  </a:ext>
                </a:extLst>
              </a:tr>
              <a:tr h="3445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2.5.2. Рождение ребенка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Мероприятия, посвященные Дню 8 Марта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53.000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Участие в подготовке и проведении патриотических походов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Выдвижение на поощрения за активную работу в профорганизации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40.000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extLst>
                  <a:ext uri="{0D108BD9-81ED-4DB2-BD59-A6C34878D82A}">
                    <a16:rowId xmlns:a16="http://schemas.microsoft.com/office/drawing/2014/main" val="3811181069"/>
                  </a:ext>
                </a:extLst>
              </a:tr>
              <a:tr h="257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2.5.3. По случаю смерти 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10.000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Мероприятия, посвященные 1 Мая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1000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Участие в городских спортивно-туристических слетах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extLst>
                  <a:ext uri="{0D108BD9-81ED-4DB2-BD59-A6C34878D82A}">
                    <a16:rowId xmlns:a16="http://schemas.microsoft.com/office/drawing/2014/main" val="419217934"/>
                  </a:ext>
                </a:extLst>
              </a:tr>
              <a:tr h="270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2.5.4. В связи с участием СВО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Мероприятия, посвященные Дню Победы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15.000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Участие в организации и проведении спортивных фестивалей и турниров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15.000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extLst>
                  <a:ext uri="{0D108BD9-81ED-4DB2-BD59-A6C34878D82A}">
                    <a16:rowId xmlns:a16="http://schemas.microsoft.com/office/drawing/2014/main" val="37878511"/>
                  </a:ext>
                </a:extLst>
              </a:tr>
              <a:tr h="431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2.5.4.1. По случаю гибели участника СВО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Мероприятия, посвященные Дню народного единства – вечер ветеранов института.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50.000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10926"/>
                  </a:ext>
                </a:extLst>
              </a:tr>
              <a:tr h="431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2.5.5. Тяжелое заболевание, медицинские услуги: дорогостоящие лечение, диагностические мероприятия, лекарственные препараты и пр.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30.000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Мероприятия, посвященные Новому году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10.000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908134"/>
                  </a:ext>
                </a:extLst>
              </a:tr>
              <a:tr h="275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2.5.6. Санаторно-курортное лечение в РФ или странах СНГ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40.000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 в связи профессиональным праздником- День медика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30.000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047107"/>
                  </a:ext>
                </a:extLst>
              </a:tr>
              <a:tr h="3445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2.5.7. Чрезвычайная жизненная ситуация: пожар, кража, несчастный случай, стихийные бедствия 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 в связи профессиональным праздником- День преподавателя вуза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30.000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35458"/>
                  </a:ext>
                </a:extLst>
              </a:tr>
              <a:tr h="3445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2.6.1. Юбилейная дата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50.000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 в связи профессиональным праздником- День энергетика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30.000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938597"/>
                  </a:ext>
                </a:extLst>
              </a:tr>
              <a:tr h="1929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2.6.3. Выход на пенсию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10.000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Культ. походы в театры, выставки, музеи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678087"/>
                  </a:ext>
                </a:extLst>
              </a:tr>
              <a:tr h="272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2.6.3. Спортивные и оздоровительные услуги: фитнес- клубы, спортивные секции, бассейны и т.п.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30.000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Участие в городских мероприятиях и турнирах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100.000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985983"/>
                  </a:ext>
                </a:extLst>
              </a:tr>
              <a:tr h="431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2.6.4. Наличие в семье детей в возрасте до 14 лет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180.000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 в связи с профессиональными праздниками, мероприятия профгрупп и пр.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30.000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601665"/>
                  </a:ext>
                </a:extLst>
              </a:tr>
              <a:tr h="4316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2.6.5. Физкультурно-оздоровительные услуги: спортивные секции, бассейны и т.п. для детей до 14 лет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Мероприятия в связи профессиональными праздниками - День знаний, День учителя, юбилей Техникума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092292"/>
                  </a:ext>
                </a:extLst>
              </a:tr>
              <a:tr h="214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2.6.6. Награждение Почетной грамотой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10.000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extLst>
                  <a:ext uri="{0D108BD9-81ED-4DB2-BD59-A6C34878D82A}">
                    <a16:rowId xmlns:a16="http://schemas.microsoft.com/office/drawing/2014/main" val="1066636576"/>
                  </a:ext>
                </a:extLst>
              </a:tr>
              <a:tr h="122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2.6.7. Награждение Благодарностью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6.000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extLst>
                  <a:ext uri="{0D108BD9-81ED-4DB2-BD59-A6C34878D82A}">
                    <a16:rowId xmlns:a16="http://schemas.microsoft.com/office/drawing/2014/main" val="4157884968"/>
                  </a:ext>
                </a:extLst>
              </a:tr>
              <a:tr h="225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2.7.1. Однодневные экскурсии и экскурсии выходного дня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80.000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extLst>
                  <a:ext uri="{0D108BD9-81ED-4DB2-BD59-A6C34878D82A}">
                    <a16:rowId xmlns:a16="http://schemas.microsoft.com/office/drawing/2014/main" val="1344341913"/>
                  </a:ext>
                </a:extLst>
              </a:tr>
              <a:tr h="127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2.7.2. Детские оздоровительные лагеря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extLst>
                  <a:ext uri="{0D108BD9-81ED-4DB2-BD59-A6C34878D82A}">
                    <a16:rowId xmlns:a16="http://schemas.microsoft.com/office/drawing/2014/main" val="3655854126"/>
                  </a:ext>
                </a:extLst>
              </a:tr>
              <a:tr h="2039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2.8.1. Путевки по системе РПРАЭП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10.000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extLst>
                  <a:ext uri="{0D108BD9-81ED-4DB2-BD59-A6C34878D82A}">
                    <a16:rowId xmlns:a16="http://schemas.microsoft.com/office/drawing/2014/main" val="2136180492"/>
                  </a:ext>
                </a:extLst>
              </a:tr>
              <a:tr h="2590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2.8.3. К празднику Новый год: подарки, билеты на детские мероприятия детям до 14 лет.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50.000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n-lt"/>
                        </a:rPr>
                        <a:t> </a:t>
                      </a:r>
                      <a:endParaRPr lang="ru-RU" sz="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b"/>
                </a:tc>
                <a:extLst>
                  <a:ext uri="{0D108BD9-81ED-4DB2-BD59-A6C34878D82A}">
                    <a16:rowId xmlns:a16="http://schemas.microsoft.com/office/drawing/2014/main" val="1268264407"/>
                  </a:ext>
                </a:extLst>
              </a:tr>
              <a:tr h="113244">
                <a:tc gridSpan="1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n-lt"/>
                        </a:rPr>
                        <a:t> </a:t>
                      </a:r>
                      <a:endParaRPr lang="ru-RU" sz="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276" marR="222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603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50061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720</TotalTime>
  <Words>985</Words>
  <Application>Microsoft Office PowerPoint</Application>
  <PresentationFormat>Широкоэкранный</PresentationFormat>
  <Paragraphs>278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ЦПО ИАТЭ НИЯУ МИФИ в 2023 году</vt:lpstr>
      <vt:lpstr>Итоговые финансовые показатели профсоюзного бюджета ЦПО ИАТЭ НИЯУ МИФИ за 2023 год. </vt:lpstr>
      <vt:lpstr>В течении 2023 года в сфере деятельности профкома, профгруппоргов и профактива были организационные, контролирующие и представительские функции: </vt:lpstr>
      <vt:lpstr> Перечень культурно-массовых и спортивно-физкультурных  мероприятий  проведенных в 2023 году </vt:lpstr>
      <vt:lpstr> Текущие финансовые показатели за январь-май 2024 года </vt:lpstr>
      <vt:lpstr>ПРОЕКТ СМЕТЫ ПРОФСОЮЗНОГО БЮДЖЕТА ЦПО ИАТЭ НИЯУ МИФИ НА 2024 ГОД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Итоговые финансовые показатели пополнения и расходования средств профсоюзного бюджета  ЦПО ИАТЭ НИЯУ МИФИ за 2023 год.</dc:title>
  <dc:creator>Генадий Емел. Ткаченко</dc:creator>
  <cp:lastModifiedBy>Генадий Емел. Ткаченко</cp:lastModifiedBy>
  <cp:revision>80</cp:revision>
  <dcterms:created xsi:type="dcterms:W3CDTF">2024-05-03T13:19:37Z</dcterms:created>
  <dcterms:modified xsi:type="dcterms:W3CDTF">2024-06-19T12:15:10Z</dcterms:modified>
</cp:coreProperties>
</file>