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8263"/>
  <p:notesSz cx="9144000" cy="5148263"/>
  <p:defaultText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61">
          <p15:clr>
            <a:srgbClr val="A4A3A4"/>
          </p15:clr>
        </p15:guide>
        <p15:guide id="2" pos="340">
          <p15:clr>
            <a:srgbClr val="A4A3A4"/>
          </p15:clr>
        </p15:guide>
        <p15:guide id="3" orient="horz" pos="3028">
          <p15:clr>
            <a:srgbClr val="A4A3A4"/>
          </p15:clr>
        </p15:guide>
        <p15:guide id="4" pos="55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65E79CD-0D3B-4C8B-8011-C4CF33D85E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65E79CD-0D3B-4C8B-8011-C4CF33D85EF9}" styleName="Table_0">
    <a:wholeTbl>
      <a:tcTxStyle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rgbClr val="E9EFF7"/>
          </a:solidFill>
        </a:fill>
      </a:tcStyle>
    </a:wholeTbl>
    <a:band1H>
      <a:tcStyle>
        <a:tcBdr/>
        <a:fill>
          <a:solidFill>
            <a:srgbClr val="D0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0DEEF"/>
          </a:solidFill>
        </a:fill>
      </a:tcStyle>
    </a:band1V>
    <a:band2V>
      <a:tcStyle>
        <a:tcBdr/>
        <a:fill>
          <a:solidFill>
            <a:srgbClr val="D0DEEF"/>
          </a:solidFill>
        </a:fill>
      </a:tcStyle>
    </a:band2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 i="off"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6"/>
  </p:normalViewPr>
  <p:slideViewPr>
    <p:cSldViewPr snapToGrid="0">
      <p:cViewPr varScale="1">
        <p:scale>
          <a:sx n="135" d="100"/>
          <a:sy n="135" d="100"/>
        </p:scale>
        <p:origin x="768" y="168"/>
      </p:cViewPr>
      <p:guideLst>
        <p:guide orient="horz" pos="261"/>
        <p:guide pos="340"/>
        <p:guide orient="horz" pos="3028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Title and Content" userDrawn="1">
  <p:cSld name="OBJEC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Только заголовок" userDrawn="1">
  <p:cSld name="TITLE_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/>
          <p:nvPr userDrawn="1"/>
        </p:nvSpPr>
        <p:spPr bwMode="auto">
          <a:xfrm>
            <a:off x="8186737" y="4890701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6DF24603-9A1B-F342-92E0-89DE32840F75}" type="slidenum">
              <a:rPr lang="en-US" sz="700">
                <a:latin typeface="Calibri"/>
                <a:ea typeface="Arial"/>
                <a:cs typeface="Calibri"/>
              </a:rPr>
              <a:t>‹#›</a:t>
            </a:fld>
            <a:endParaRPr lang="en-US" sz="700">
              <a:latin typeface="Calibri"/>
              <a:ea typeface="Arial"/>
              <a:cs typeface="Calibri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39750" y="431799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lvl1pPr>
          </a:lstStyle>
          <a:p>
            <a:pPr>
              <a:defRPr/>
            </a:pPr>
            <a:r>
              <a:rPr lang="ru-RU"/>
              <a:t>Заголовок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" name="Google Shape;10;p44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0" y="0"/>
            <a:ext cx="9144000" cy="5152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44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539750" y="414722"/>
            <a:ext cx="816864" cy="104643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6" name="Google Shape;26;p4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" y="0"/>
            <a:ext cx="9135879" cy="51482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hdr="0" ftr="0" dt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440754" y="2427435"/>
            <a:ext cx="5795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b="1">
                <a:latin typeface="Arial Black"/>
              </a:rPr>
              <a:t>НАЗВАНИЕ ПРОЕКТА</a:t>
            </a:r>
            <a:endParaRPr/>
          </a:p>
          <a:p>
            <a:pPr>
              <a:defRPr/>
            </a:pPr>
            <a:r>
              <a:rPr lang="ru-RU" sz="2000">
                <a:latin typeface="+mn-lt"/>
              </a:rPr>
              <a:t>Руководитель проекта</a:t>
            </a:r>
            <a:endParaRPr/>
          </a:p>
          <a:p>
            <a:pPr>
              <a:defRPr/>
            </a:pPr>
            <a:r>
              <a:rPr lang="ru-RU" sz="2000">
                <a:latin typeface="+mn-lt"/>
              </a:rPr>
              <a:t>Должность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565743" y="342077"/>
            <a:ext cx="8637821" cy="670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>
                <a:latin typeface="Arial Black"/>
              </a:rPr>
              <a:t>Продукт проекта </a:t>
            </a:r>
            <a:endParaRPr/>
          </a:p>
          <a:p>
            <a:pPr>
              <a:defRPr/>
            </a:pP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688041" y="2354603"/>
            <a:ext cx="1067286" cy="584990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6000" b="0">
                <a:solidFill>
                  <a:srgbClr val="025EA1"/>
                </a:solidFill>
                <a:ea typeface="Arial"/>
                <a:cs typeface="Arial"/>
              </a:defRPr>
            </a:lvl1pPr>
          </a:lstStyle>
          <a:p>
            <a:pPr>
              <a:defRPr/>
            </a:pPr>
            <a:r>
              <a:rPr lang="en-US" sz="3200">
                <a:solidFill>
                  <a:srgbClr val="6CACE3"/>
                </a:solidFill>
                <a:latin typeface="Arial Black"/>
              </a:rPr>
              <a:t>01</a:t>
            </a:r>
            <a:endParaRPr/>
          </a:p>
        </p:txBody>
      </p:sp>
      <p:sp>
        <p:nvSpPr>
          <p:cNvPr id="9" name="Subtitle 2"/>
          <p:cNvSpPr txBox="1"/>
          <p:nvPr/>
        </p:nvSpPr>
        <p:spPr bwMode="auto">
          <a:xfrm>
            <a:off x="1315195" y="2377020"/>
            <a:ext cx="3053262" cy="444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latin typeface="+mn-lt"/>
              </a:rPr>
              <a:t>Современные технологии достигли </a:t>
            </a:r>
            <a:br>
              <a:rPr lang="ru-RU">
                <a:latin typeface="+mn-lt"/>
              </a:rPr>
            </a:br>
            <a:r>
              <a:rPr lang="ru-RU">
                <a:latin typeface="+mn-lt"/>
              </a:rPr>
              <a:t>такого уровня, что постоянный </a:t>
            </a:r>
            <a:br>
              <a:rPr lang="ru-RU">
                <a:latin typeface="+mn-lt"/>
              </a:rPr>
            </a:br>
            <a:r>
              <a:rPr lang="ru-RU">
                <a:latin typeface="+mn-lt"/>
              </a:rPr>
              <a:t>количественный рост и сфера</a:t>
            </a:r>
            <a:endParaRPr/>
          </a:p>
        </p:txBody>
      </p:sp>
      <p:sp>
        <p:nvSpPr>
          <p:cNvPr id="10" name="TextBox 9"/>
          <p:cNvSpPr txBox="1"/>
          <p:nvPr/>
        </p:nvSpPr>
        <p:spPr bwMode="auto">
          <a:xfrm>
            <a:off x="688041" y="3077879"/>
            <a:ext cx="910509" cy="664797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4800" b="0">
                <a:solidFill>
                  <a:srgbClr val="6CACE3"/>
                </a:solidFill>
                <a:ea typeface="Arial"/>
                <a:cs typeface="Arial"/>
              </a:defRPr>
            </a:lvl1pPr>
          </a:lstStyle>
          <a:p>
            <a:pPr>
              <a:defRPr/>
            </a:pPr>
            <a:r>
              <a:rPr lang="en-US" sz="3200">
                <a:latin typeface="Arial Black"/>
              </a:rPr>
              <a:t>0</a:t>
            </a:r>
            <a:r>
              <a:rPr lang="ru-RU" sz="3200">
                <a:latin typeface="Arial Black"/>
              </a:rPr>
              <a:t>2</a:t>
            </a:r>
            <a:endParaRPr lang="en-US" sz="3200">
              <a:latin typeface="Arial Black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4525234" y="2320393"/>
            <a:ext cx="1221740" cy="664797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4800" b="0">
                <a:solidFill>
                  <a:srgbClr val="6CACE3"/>
                </a:solidFill>
                <a:ea typeface="Arial"/>
                <a:cs typeface="Arial"/>
              </a:defRPr>
            </a:lvl1pPr>
          </a:lstStyle>
          <a:p>
            <a:pPr>
              <a:defRPr/>
            </a:pPr>
            <a:r>
              <a:rPr lang="en-US" sz="3200">
                <a:latin typeface="Arial Black"/>
              </a:rPr>
              <a:t>0</a:t>
            </a:r>
            <a:r>
              <a:rPr lang="ru-RU" sz="3200">
                <a:latin typeface="Arial Black"/>
              </a:rPr>
              <a:t>3</a:t>
            </a:r>
            <a:endParaRPr lang="en-US" sz="3200">
              <a:latin typeface="Arial Black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4525234" y="3043669"/>
            <a:ext cx="1221740" cy="664797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4800" b="0">
                <a:solidFill>
                  <a:srgbClr val="6CACE3"/>
                </a:solidFill>
                <a:ea typeface="Arial"/>
                <a:cs typeface="Arial"/>
              </a:defRPr>
            </a:lvl1pPr>
          </a:lstStyle>
          <a:p>
            <a:pPr>
              <a:defRPr/>
            </a:pPr>
            <a:r>
              <a:rPr lang="en-US" sz="3200">
                <a:latin typeface="Arial Black"/>
              </a:rPr>
              <a:t>0</a:t>
            </a:r>
            <a:r>
              <a:rPr lang="ru-RU" sz="3200">
                <a:latin typeface="Arial Black"/>
              </a:rPr>
              <a:t>4</a:t>
            </a:r>
            <a:endParaRPr lang="en-US" sz="3200">
              <a:latin typeface="Arial Black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688041" y="1178590"/>
            <a:ext cx="772296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>
                <a:latin typeface="+mj-lt"/>
              </a:defRPr>
            </a:lvl1pPr>
          </a:lstStyle>
          <a:p>
            <a:pPr>
              <a:defRPr/>
            </a:pPr>
            <a:r>
              <a:rPr lang="ru-RU" sz="1800">
                <a:latin typeface="Arial Black"/>
              </a:rPr>
              <a:t>Описание продукта проекта: </a:t>
            </a:r>
            <a:r>
              <a:rPr lang="ru-RU" i="1">
                <a:solidFill>
                  <a:srgbClr val="595959"/>
                </a:solidFill>
                <a:latin typeface="+mn-lt"/>
              </a:rPr>
              <a:t>10-20 слов</a:t>
            </a:r>
            <a:endParaRPr/>
          </a:p>
          <a:p>
            <a:pPr>
              <a:defRPr/>
            </a:pPr>
            <a:r>
              <a:rPr lang="ru-RU" i="1">
                <a:solidFill>
                  <a:srgbClr val="595959"/>
                </a:solidFill>
                <a:latin typeface="+mn-lt"/>
              </a:rPr>
              <a:t>необходимо описать продукт и преимущества, которые получает потребитель, выбирая услуги или товары. Здесь важно четко понимать какие проблемы пользователь хочет решить</a:t>
            </a:r>
            <a:endParaRPr lang="ru-RU" sz="1800">
              <a:latin typeface="+mn-lt"/>
            </a:endParaRPr>
          </a:p>
        </p:txBody>
      </p:sp>
      <p:sp>
        <p:nvSpPr>
          <p:cNvPr id="14" name="Subtitle 2"/>
          <p:cNvSpPr txBox="1"/>
          <p:nvPr/>
        </p:nvSpPr>
        <p:spPr bwMode="auto">
          <a:xfrm>
            <a:off x="1315195" y="3067157"/>
            <a:ext cx="3053262" cy="444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latin typeface="+mn-lt"/>
              </a:rPr>
              <a:t>Современные технологии достигли </a:t>
            </a:r>
            <a:br>
              <a:rPr lang="ru-RU">
                <a:latin typeface="+mn-lt"/>
              </a:rPr>
            </a:br>
            <a:r>
              <a:rPr lang="ru-RU">
                <a:latin typeface="+mn-lt"/>
              </a:rPr>
              <a:t>такого уровня, что постоянный </a:t>
            </a:r>
            <a:br>
              <a:rPr lang="ru-RU">
                <a:latin typeface="+mn-lt"/>
              </a:rPr>
            </a:br>
            <a:r>
              <a:rPr lang="ru-RU">
                <a:latin typeface="+mn-lt"/>
              </a:rPr>
              <a:t>количественный рост и сфера</a:t>
            </a:r>
            <a:endParaRPr/>
          </a:p>
        </p:txBody>
      </p:sp>
      <p:sp>
        <p:nvSpPr>
          <p:cNvPr id="15" name="Subtitle 2"/>
          <p:cNvSpPr txBox="1"/>
          <p:nvPr/>
        </p:nvSpPr>
        <p:spPr bwMode="auto">
          <a:xfrm>
            <a:off x="5230438" y="2341811"/>
            <a:ext cx="3053262" cy="444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latin typeface="+mn-lt"/>
              </a:rPr>
              <a:t>Современные технологии достигли </a:t>
            </a:r>
            <a:br>
              <a:rPr lang="ru-RU">
                <a:latin typeface="+mn-lt"/>
              </a:rPr>
            </a:br>
            <a:r>
              <a:rPr lang="ru-RU">
                <a:latin typeface="+mn-lt"/>
              </a:rPr>
              <a:t>такого уровня, что постоянный </a:t>
            </a:r>
            <a:br>
              <a:rPr lang="ru-RU">
                <a:latin typeface="+mn-lt"/>
              </a:rPr>
            </a:br>
            <a:r>
              <a:rPr lang="ru-RU">
                <a:latin typeface="+mn-lt"/>
              </a:rPr>
              <a:t>количественный рост и сфера</a:t>
            </a:r>
            <a:endParaRPr/>
          </a:p>
        </p:txBody>
      </p:sp>
      <p:sp>
        <p:nvSpPr>
          <p:cNvPr id="16" name="Subtitle 2"/>
          <p:cNvSpPr txBox="1"/>
          <p:nvPr/>
        </p:nvSpPr>
        <p:spPr bwMode="auto">
          <a:xfrm>
            <a:off x="5230438" y="3031948"/>
            <a:ext cx="3053262" cy="444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latin typeface="+mn-lt"/>
              </a:rPr>
              <a:t>Современные технологии достигли </a:t>
            </a:r>
            <a:br>
              <a:rPr lang="ru-RU">
                <a:latin typeface="+mn-lt"/>
              </a:rPr>
            </a:br>
            <a:r>
              <a:rPr lang="ru-RU">
                <a:latin typeface="+mn-lt"/>
              </a:rPr>
              <a:t>такого уровня, что постоянный </a:t>
            </a:r>
            <a:br>
              <a:rPr lang="ru-RU">
                <a:latin typeface="+mn-lt"/>
              </a:rPr>
            </a:br>
            <a:r>
              <a:rPr lang="ru-RU">
                <a:latin typeface="+mn-lt"/>
              </a:rPr>
              <a:t>количественный рост и сфера</a:t>
            </a:r>
            <a:endParaRPr/>
          </a:p>
        </p:txBody>
      </p:sp>
      <p:sp>
        <p:nvSpPr>
          <p:cNvPr id="28" name="TextBox 27"/>
          <p:cNvSpPr txBox="1"/>
          <p:nvPr/>
        </p:nvSpPr>
        <p:spPr bwMode="auto">
          <a:xfrm>
            <a:off x="699136" y="2033516"/>
            <a:ext cx="5838824" cy="227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>
                <a:latin typeface="+mj-lt"/>
              </a:defRPr>
            </a:lvl1pPr>
          </a:lstStyle>
          <a:p>
            <a:pPr>
              <a:defRPr/>
            </a:pPr>
            <a:r>
              <a:rPr lang="ru-RU" sz="1800">
                <a:latin typeface="Arial Black"/>
              </a:rPr>
              <a:t>Ключевые свойства: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688041" y="3835168"/>
            <a:ext cx="7044254" cy="6647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>
                <a:latin typeface="+mj-lt"/>
              </a:defRPr>
            </a:lvl1pPr>
          </a:lstStyle>
          <a:p>
            <a:pPr>
              <a:defRPr/>
            </a:pPr>
            <a:r>
              <a:rPr lang="ru-RU" sz="1800">
                <a:latin typeface="Arial Black"/>
              </a:rPr>
              <a:t>Статус продукта проекта: </a:t>
            </a:r>
            <a:endParaRPr/>
          </a:p>
          <a:p>
            <a:pPr>
              <a:defRPr/>
            </a:pPr>
            <a:r>
              <a:rPr lang="ru-RU" sz="1800">
                <a:latin typeface="+mn-lt"/>
              </a:rPr>
              <a:t>Идея/идет НИР/НИОКР/Есть опытный образец/Есть продажи </a:t>
            </a:r>
            <a:endParaRPr/>
          </a:p>
          <a:p>
            <a:pPr>
              <a:defRPr/>
            </a:pPr>
            <a:r>
              <a:rPr lang="ru-RU" sz="1800">
                <a:latin typeface="+mn-lt"/>
              </a:rPr>
              <a:t>Уровень готовности технологии </a:t>
            </a:r>
            <a:r>
              <a:rPr lang="en-US" sz="1800">
                <a:latin typeface="+mn-lt"/>
              </a:rPr>
              <a:t>(</a:t>
            </a:r>
            <a:r>
              <a:rPr lang="ru-RU" sz="1800">
                <a:latin typeface="+mn-lt"/>
              </a:rPr>
              <a:t>УГТ</a:t>
            </a:r>
            <a:r>
              <a:rPr lang="en-US" sz="1800">
                <a:latin typeface="+mn-lt"/>
              </a:rPr>
              <a:t>)</a:t>
            </a:r>
            <a:endParaRPr lang="ru-RU" sz="180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565744" y="342078"/>
            <a:ext cx="863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b="1" dirty="0">
                <a:latin typeface="Arial Black"/>
              </a:rPr>
              <a:t>Потенциальные проблемы клиентов </a:t>
            </a:r>
            <a:endParaRPr dirty="0"/>
          </a:p>
        </p:txBody>
      </p:sp>
      <p:grpSp>
        <p:nvGrpSpPr>
          <p:cNvPr id="5" name="Группа 4"/>
          <p:cNvGrpSpPr/>
          <p:nvPr/>
        </p:nvGrpSpPr>
        <p:grpSpPr bwMode="auto">
          <a:xfrm>
            <a:off x="-2573" y="1280944"/>
            <a:ext cx="9146574" cy="3585696"/>
            <a:chOff x="-2574" y="1157484"/>
            <a:chExt cx="12194573" cy="4447144"/>
          </a:xfrm>
        </p:grpSpPr>
        <p:sp>
          <p:nvSpPr>
            <p:cNvPr id="6" name="Прямоугольник 5"/>
            <p:cNvSpPr/>
            <p:nvPr/>
          </p:nvSpPr>
          <p:spPr bwMode="auto">
            <a:xfrm rot="10800000">
              <a:off x="6107128" y="1157484"/>
              <a:ext cx="6084869" cy="2231499"/>
            </a:xfrm>
            <a:prstGeom prst="rect">
              <a:avLst/>
            </a:prstGeom>
            <a:solidFill>
              <a:srgbClr val="025E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 bwMode="auto">
            <a:xfrm>
              <a:off x="-2574" y="1157485"/>
              <a:ext cx="6109699" cy="22314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 bwMode="auto">
            <a:xfrm>
              <a:off x="2542" y="3388987"/>
              <a:ext cx="6107369" cy="2215641"/>
            </a:xfrm>
            <a:prstGeom prst="rect">
              <a:avLst/>
            </a:prstGeom>
            <a:solidFill>
              <a:srgbClr val="025E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 bwMode="auto">
            <a:xfrm rot="10800000">
              <a:off x="6107130" y="3388987"/>
              <a:ext cx="6084869" cy="221564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0" name="TextBox 9"/>
          <p:cNvSpPr txBox="1"/>
          <p:nvPr/>
        </p:nvSpPr>
        <p:spPr bwMode="auto">
          <a:xfrm>
            <a:off x="1193006" y="1556635"/>
            <a:ext cx="3078135" cy="1723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>
                <a:latin typeface="Akrobat Light"/>
              </a:defRPr>
            </a:lvl1pPr>
          </a:lstStyle>
          <a:p>
            <a:pPr>
              <a:defRPr/>
            </a:pPr>
            <a:r>
              <a:rPr lang="ru-RU">
                <a:latin typeface="Arial Black"/>
              </a:rPr>
              <a:t>СЕГМЕНТ ПОТРЕБИТЕЛЕЙ</a:t>
            </a:r>
            <a:endParaRPr lang="en-US">
              <a:latin typeface="Arial Black"/>
            </a:endParaRPr>
          </a:p>
        </p:txBody>
      </p:sp>
      <p:sp>
        <p:nvSpPr>
          <p:cNvPr id="11" name="Subtitle 2"/>
          <p:cNvSpPr txBox="1"/>
          <p:nvPr/>
        </p:nvSpPr>
        <p:spPr bwMode="auto">
          <a:xfrm>
            <a:off x="1206753" y="1810812"/>
            <a:ext cx="2320945" cy="1477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latin typeface="+mn-lt"/>
              </a:rPr>
              <a:t>Проблема</a:t>
            </a:r>
          </a:p>
        </p:txBody>
      </p:sp>
      <p:grpSp>
        <p:nvGrpSpPr>
          <p:cNvPr id="12" name="Группа 11"/>
          <p:cNvGrpSpPr/>
          <p:nvPr/>
        </p:nvGrpSpPr>
        <p:grpSpPr bwMode="auto">
          <a:xfrm>
            <a:off x="417821" y="1513447"/>
            <a:ext cx="581430" cy="538814"/>
            <a:chOff x="417821" y="940569"/>
            <a:chExt cx="775186" cy="668262"/>
          </a:xfrm>
        </p:grpSpPr>
        <p:sp>
          <p:nvSpPr>
            <p:cNvPr id="13" name="Шестиугольник 12"/>
            <p:cNvSpPr/>
            <p:nvPr/>
          </p:nvSpPr>
          <p:spPr bwMode="auto">
            <a:xfrm>
              <a:off x="473849" y="994133"/>
              <a:ext cx="663135" cy="571669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905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Шестиугольник 13"/>
            <p:cNvSpPr/>
            <p:nvPr/>
          </p:nvSpPr>
          <p:spPr bwMode="auto">
            <a:xfrm>
              <a:off x="417821" y="940569"/>
              <a:ext cx="775186" cy="66826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905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 bwMode="auto">
          <a:xfrm>
            <a:off x="4787526" y="1513447"/>
            <a:ext cx="581430" cy="538814"/>
            <a:chOff x="417821" y="940569"/>
            <a:chExt cx="775186" cy="668262"/>
          </a:xfrm>
        </p:grpSpPr>
        <p:sp>
          <p:nvSpPr>
            <p:cNvPr id="18" name="Шестиугольник 17"/>
            <p:cNvSpPr/>
            <p:nvPr/>
          </p:nvSpPr>
          <p:spPr bwMode="auto">
            <a:xfrm>
              <a:off x="473849" y="994133"/>
              <a:ext cx="663135" cy="571669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bg1"/>
            </a:solidFill>
            <a:ln w="1905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Шестиугольник 18"/>
            <p:cNvSpPr/>
            <p:nvPr/>
          </p:nvSpPr>
          <p:spPr bwMode="auto">
            <a:xfrm>
              <a:off x="417821" y="940569"/>
              <a:ext cx="775186" cy="66826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 bwMode="auto">
          <a:xfrm>
            <a:off x="440948" y="3164564"/>
            <a:ext cx="581430" cy="538814"/>
            <a:chOff x="417821" y="940569"/>
            <a:chExt cx="775186" cy="668262"/>
          </a:xfrm>
        </p:grpSpPr>
        <p:sp>
          <p:nvSpPr>
            <p:cNvPr id="25" name="Шестиугольник 24"/>
            <p:cNvSpPr/>
            <p:nvPr/>
          </p:nvSpPr>
          <p:spPr bwMode="auto">
            <a:xfrm>
              <a:off x="473849" y="994133"/>
              <a:ext cx="663135" cy="571669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bg1"/>
            </a:solidFill>
            <a:ln w="1905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6" name="Шестиугольник 25"/>
            <p:cNvSpPr/>
            <p:nvPr/>
          </p:nvSpPr>
          <p:spPr bwMode="auto">
            <a:xfrm>
              <a:off x="417821" y="940569"/>
              <a:ext cx="775186" cy="66826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30" name="Группа 29"/>
          <p:cNvGrpSpPr/>
          <p:nvPr/>
        </p:nvGrpSpPr>
        <p:grpSpPr bwMode="auto">
          <a:xfrm>
            <a:off x="4787526" y="3180240"/>
            <a:ext cx="581430" cy="537349"/>
            <a:chOff x="417821" y="940569"/>
            <a:chExt cx="775186" cy="668262"/>
          </a:xfrm>
        </p:grpSpPr>
        <p:sp>
          <p:nvSpPr>
            <p:cNvPr id="31" name="Шестиугольник 30"/>
            <p:cNvSpPr/>
            <p:nvPr/>
          </p:nvSpPr>
          <p:spPr bwMode="auto">
            <a:xfrm>
              <a:off x="473849" y="994133"/>
              <a:ext cx="663135" cy="571669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905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Шестиугольник 31"/>
            <p:cNvSpPr/>
            <p:nvPr/>
          </p:nvSpPr>
          <p:spPr bwMode="auto">
            <a:xfrm>
              <a:off x="417821" y="940569"/>
              <a:ext cx="775186" cy="66826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905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4" name="TextBox 33"/>
          <p:cNvSpPr txBox="1"/>
          <p:nvPr/>
        </p:nvSpPr>
        <p:spPr bwMode="auto">
          <a:xfrm>
            <a:off x="5460745" y="1556635"/>
            <a:ext cx="3078135" cy="1723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>
                <a:latin typeface="Akrobat Light"/>
              </a:defRPr>
            </a:lvl1pPr>
          </a:lstStyle>
          <a:p>
            <a:pPr>
              <a:defRPr/>
            </a:pPr>
            <a:r>
              <a:rPr lang="ru-RU">
                <a:solidFill>
                  <a:schemeClr val="bg1"/>
                </a:solidFill>
                <a:latin typeface="Arial Black"/>
              </a:rPr>
              <a:t>СЕГМЕНТ ПОТРЕБИТЕЛЕЙ</a:t>
            </a:r>
            <a:endParaRPr lang="en-US"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35" name="Subtitle 2"/>
          <p:cNvSpPr txBox="1"/>
          <p:nvPr/>
        </p:nvSpPr>
        <p:spPr bwMode="auto">
          <a:xfrm>
            <a:off x="5474493" y="1810812"/>
            <a:ext cx="2320945" cy="1477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chemeClr val="bg1"/>
                </a:solidFill>
                <a:latin typeface="+mn-lt"/>
              </a:rPr>
              <a:t>Проблема</a:t>
            </a:r>
          </a:p>
        </p:txBody>
      </p:sp>
      <p:sp>
        <p:nvSpPr>
          <p:cNvPr id="36" name="TextBox 35"/>
          <p:cNvSpPr txBox="1"/>
          <p:nvPr/>
        </p:nvSpPr>
        <p:spPr bwMode="auto">
          <a:xfrm>
            <a:off x="5460745" y="3315286"/>
            <a:ext cx="3078135" cy="1723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>
                <a:latin typeface="Akrobat Light"/>
              </a:defRPr>
            </a:lvl1pPr>
          </a:lstStyle>
          <a:p>
            <a:pPr>
              <a:defRPr/>
            </a:pPr>
            <a:r>
              <a:rPr lang="ru-RU">
                <a:solidFill>
                  <a:schemeClr val="tx1"/>
                </a:solidFill>
                <a:latin typeface="Arial Black"/>
              </a:rPr>
              <a:t>СЕГМЕНТ ПОТРЕБИТЕЛЕЙ</a:t>
            </a:r>
            <a:endParaRPr lang="en-US">
              <a:solidFill>
                <a:schemeClr val="tx1"/>
              </a:solidFill>
              <a:latin typeface="Arial Black"/>
            </a:endParaRPr>
          </a:p>
        </p:txBody>
      </p:sp>
      <p:sp>
        <p:nvSpPr>
          <p:cNvPr id="37" name="Subtitle 2"/>
          <p:cNvSpPr txBox="1"/>
          <p:nvPr/>
        </p:nvSpPr>
        <p:spPr bwMode="auto">
          <a:xfrm>
            <a:off x="5474493" y="3569463"/>
            <a:ext cx="2320945" cy="1477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chemeClr val="tx1"/>
                </a:solidFill>
                <a:latin typeface="+mn-lt"/>
              </a:rPr>
              <a:t>Проблема</a:t>
            </a:r>
          </a:p>
        </p:txBody>
      </p:sp>
      <p:sp>
        <p:nvSpPr>
          <p:cNvPr id="38" name="TextBox 37"/>
          <p:cNvSpPr txBox="1"/>
          <p:nvPr/>
        </p:nvSpPr>
        <p:spPr bwMode="auto">
          <a:xfrm>
            <a:off x="1206752" y="3315286"/>
            <a:ext cx="3078135" cy="1723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>
                <a:latin typeface="Akrobat Light"/>
              </a:defRPr>
            </a:lvl1pPr>
          </a:lstStyle>
          <a:p>
            <a:pPr>
              <a:defRPr/>
            </a:pPr>
            <a:r>
              <a:rPr lang="ru-RU">
                <a:solidFill>
                  <a:schemeClr val="bg1"/>
                </a:solidFill>
                <a:latin typeface="Arial Black"/>
              </a:rPr>
              <a:t>СЕГМЕНТ ПОТРЕБИТЕЛЕЙ</a:t>
            </a:r>
            <a:endParaRPr lang="en-US"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39" name="Subtitle 2"/>
          <p:cNvSpPr txBox="1"/>
          <p:nvPr/>
        </p:nvSpPr>
        <p:spPr bwMode="auto">
          <a:xfrm>
            <a:off x="1220499" y="3569463"/>
            <a:ext cx="2320945" cy="1477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chemeClr val="bg1"/>
                </a:solidFill>
                <a:latin typeface="+mn-lt"/>
              </a:rPr>
              <a:t>Проблема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1092017" y="2690588"/>
            <a:ext cx="2830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solidFill>
                  <a:srgbClr val="0070C0"/>
                </a:solidFill>
                <a:latin typeface="Arial Black"/>
              </a:rPr>
              <a:t>Статус: в работе</a:t>
            </a:r>
          </a:p>
        </p:txBody>
      </p:sp>
      <p:sp>
        <p:nvSpPr>
          <p:cNvPr id="40" name="TextBox 39"/>
          <p:cNvSpPr txBox="1"/>
          <p:nvPr/>
        </p:nvSpPr>
        <p:spPr bwMode="auto">
          <a:xfrm>
            <a:off x="4884475" y="2690588"/>
            <a:ext cx="2830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solidFill>
                  <a:schemeClr val="bg1"/>
                </a:solidFill>
                <a:latin typeface="Arial Black"/>
              </a:rPr>
              <a:t>Статус: не приступали</a:t>
            </a:r>
          </a:p>
        </p:txBody>
      </p:sp>
      <p:sp>
        <p:nvSpPr>
          <p:cNvPr id="41" name="TextBox 40"/>
          <p:cNvSpPr txBox="1"/>
          <p:nvPr/>
        </p:nvSpPr>
        <p:spPr bwMode="auto">
          <a:xfrm>
            <a:off x="4884474" y="4445886"/>
            <a:ext cx="3883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solidFill>
                  <a:srgbClr val="0070C0"/>
                </a:solidFill>
                <a:latin typeface="Arial Black"/>
              </a:rPr>
              <a:t>Статус: проработали - подтвердили</a:t>
            </a:r>
          </a:p>
        </p:txBody>
      </p:sp>
      <p:sp>
        <p:nvSpPr>
          <p:cNvPr id="42" name="TextBox 41"/>
          <p:cNvSpPr txBox="1"/>
          <p:nvPr/>
        </p:nvSpPr>
        <p:spPr bwMode="auto">
          <a:xfrm>
            <a:off x="1092017" y="4445886"/>
            <a:ext cx="2830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solidFill>
                  <a:schemeClr val="bg1"/>
                </a:solidFill>
                <a:latin typeface="Arial Black"/>
              </a:rPr>
              <a:t>Статус: не приступали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524510" y="1549765"/>
            <a:ext cx="473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>
                <a:solidFill>
                  <a:srgbClr val="0070C0"/>
                </a:solidFill>
                <a:latin typeface="Arial Black"/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 bwMode="auto">
          <a:xfrm>
            <a:off x="4884474" y="1538448"/>
            <a:ext cx="473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0070C0"/>
                </a:solidFill>
                <a:latin typeface="Arial Black"/>
              </a:rPr>
              <a:t>2</a:t>
            </a:r>
            <a:endParaRPr lang="ru-RU" sz="2400">
              <a:solidFill>
                <a:srgbClr val="0070C0"/>
              </a:solidFill>
              <a:latin typeface="Arial Black"/>
            </a:endParaRPr>
          </a:p>
        </p:txBody>
      </p:sp>
      <p:sp>
        <p:nvSpPr>
          <p:cNvPr id="44" name="TextBox 43"/>
          <p:cNvSpPr txBox="1"/>
          <p:nvPr/>
        </p:nvSpPr>
        <p:spPr bwMode="auto">
          <a:xfrm>
            <a:off x="4867827" y="3203138"/>
            <a:ext cx="473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0070C0"/>
                </a:solidFill>
                <a:latin typeface="Arial Black"/>
              </a:rPr>
              <a:t>4</a:t>
            </a:r>
            <a:endParaRPr lang="ru-RU" sz="2400">
              <a:solidFill>
                <a:srgbClr val="0070C0"/>
              </a:solidFill>
              <a:latin typeface="Arial Black"/>
            </a:endParaRPr>
          </a:p>
        </p:txBody>
      </p:sp>
      <p:sp>
        <p:nvSpPr>
          <p:cNvPr id="45" name="TextBox 44"/>
          <p:cNvSpPr txBox="1"/>
          <p:nvPr/>
        </p:nvSpPr>
        <p:spPr bwMode="auto">
          <a:xfrm>
            <a:off x="539239" y="3200149"/>
            <a:ext cx="473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0070C0"/>
                </a:solidFill>
                <a:latin typeface="Arial Black"/>
              </a:rPr>
              <a:t>3</a:t>
            </a:r>
            <a:endParaRPr lang="ru-RU" sz="2400">
              <a:solidFill>
                <a:srgbClr val="0070C0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472542" y="248395"/>
            <a:ext cx="863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dirty="0">
                <a:latin typeface="Arial Black"/>
              </a:rPr>
              <a:t>Рынок</a:t>
            </a:r>
            <a:endParaRPr dirty="0"/>
          </a:p>
        </p:txBody>
      </p:sp>
      <p:sp>
        <p:nvSpPr>
          <p:cNvPr id="8" name="Rectangle 36"/>
          <p:cNvSpPr/>
          <p:nvPr/>
        </p:nvSpPr>
        <p:spPr bwMode="auto">
          <a:xfrm>
            <a:off x="0" y="3761981"/>
            <a:ext cx="9144000" cy="1386282"/>
          </a:xfrm>
          <a:prstGeom prst="rect">
            <a:avLst/>
          </a:prstGeom>
          <a:solidFill>
            <a:srgbClr val="025E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2"/>
          <p:cNvSpPr txBox="1"/>
          <p:nvPr/>
        </p:nvSpPr>
        <p:spPr bwMode="auto">
          <a:xfrm>
            <a:off x="1087843" y="4178791"/>
            <a:ext cx="3053262" cy="444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chemeClr val="bg1"/>
                </a:solidFill>
                <a:latin typeface="+mn-lt"/>
              </a:rPr>
              <a:t>Современные технологии достигли </a:t>
            </a:r>
            <a:br>
              <a:rPr lang="ru-RU">
                <a:solidFill>
                  <a:schemeClr val="bg1"/>
                </a:solidFill>
                <a:latin typeface="+mn-lt"/>
              </a:rPr>
            </a:br>
            <a:r>
              <a:rPr lang="ru-RU">
                <a:solidFill>
                  <a:schemeClr val="bg1"/>
                </a:solidFill>
                <a:latin typeface="+mn-lt"/>
              </a:rPr>
              <a:t>такого уровня, что постоянный </a:t>
            </a:r>
            <a:br>
              <a:rPr lang="ru-RU">
                <a:solidFill>
                  <a:schemeClr val="bg1"/>
                </a:solidFill>
                <a:latin typeface="+mn-lt"/>
              </a:rPr>
            </a:br>
            <a:r>
              <a:rPr lang="ru-RU">
                <a:solidFill>
                  <a:schemeClr val="bg1"/>
                </a:solidFill>
                <a:latin typeface="+mn-lt"/>
              </a:rPr>
              <a:t>количественный рост и сфера</a:t>
            </a:r>
            <a:endParaRPr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98135" y="1049461"/>
            <a:ext cx="3192478" cy="236287"/>
          </a:xfrm>
          <a:prstGeom prst="rect">
            <a:avLst/>
          </a:prstGeom>
        </p:spPr>
        <p:txBody>
          <a:bodyPr lIns="0" tIns="0" rIns="0" bIns="0"/>
          <a:lstStyle/>
          <a:p>
            <a:pPr defTabSz="918058">
              <a:lnSpc>
                <a:spcPct val="75000"/>
              </a:lnSpc>
              <a:spcBef>
                <a:spcPts val="0"/>
              </a:spcBef>
              <a:defRPr/>
            </a:pPr>
            <a:r>
              <a:rPr lang="ru-RU" sz="2000">
                <a:solidFill>
                  <a:srgbClr val="333333"/>
                </a:solidFill>
                <a:latin typeface="Gilroy ExtraBold"/>
                <a:cs typeface="Arial"/>
              </a:rPr>
              <a:t>Российский рынок</a:t>
            </a:r>
            <a:endParaRPr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561609" y="2038110"/>
            <a:ext cx="1780388" cy="632027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ru-RU" sz="4000">
                <a:solidFill>
                  <a:srgbClr val="333333"/>
                </a:solidFill>
                <a:latin typeface="Arial Black"/>
                <a:cs typeface="Arial"/>
              </a:rPr>
              <a:t>ХХХ</a:t>
            </a:r>
            <a:endParaRPr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821085" y="2081967"/>
            <a:ext cx="2112179" cy="1477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1200">
                <a:solidFill>
                  <a:srgbClr val="333333"/>
                </a:solidFill>
                <a:latin typeface="+mn-lt"/>
              </a:rPr>
              <a:t>потенциальных покупателей </a:t>
            </a:r>
            <a:endParaRPr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579793" y="1374116"/>
            <a:ext cx="420112" cy="731772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ru-RU" sz="4000">
                <a:solidFill>
                  <a:srgbClr val="333333"/>
                </a:solidFill>
                <a:latin typeface="Arial Black"/>
                <a:ea typeface="Arial"/>
                <a:cs typeface="Arial"/>
              </a:rPr>
              <a:t>Х</a:t>
            </a:r>
            <a:endParaRPr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1088715" y="1682482"/>
            <a:ext cx="1614411" cy="14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1200">
                <a:solidFill>
                  <a:srgbClr val="333333"/>
                </a:solidFill>
                <a:latin typeface="+mn-lt"/>
              </a:rPr>
              <a:t>объём рынка</a:t>
            </a:r>
            <a:endParaRPr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081323" y="1418928"/>
            <a:ext cx="1450739" cy="1477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1200">
                <a:solidFill>
                  <a:srgbClr val="333333"/>
                </a:solidFill>
                <a:latin typeface="+mn-lt"/>
              </a:rPr>
              <a:t>млрд руб.</a:t>
            </a:r>
            <a:endParaRPr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421237" y="2746083"/>
            <a:ext cx="1806310" cy="1477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1200">
                <a:solidFill>
                  <a:srgbClr val="333333"/>
                </a:solidFill>
                <a:latin typeface="+mn-lt"/>
              </a:rPr>
              <a:t>компаний</a:t>
            </a:r>
            <a:endParaRPr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446320" y="2948040"/>
            <a:ext cx="3141485" cy="29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1200">
                <a:solidFill>
                  <a:srgbClr val="333333"/>
                </a:solidFill>
                <a:latin typeface="+mn-lt"/>
              </a:rPr>
              <a:t>используют аналогичные зарубежные решения</a:t>
            </a:r>
            <a:endParaRPr/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556127" y="2707506"/>
            <a:ext cx="970986" cy="632027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ru-RU" sz="4000">
                <a:solidFill>
                  <a:srgbClr val="333333"/>
                </a:solidFill>
                <a:latin typeface="Arial Black"/>
                <a:cs typeface="Arial"/>
              </a:rPr>
              <a:t>ХХ</a:t>
            </a:r>
            <a:endParaRPr/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598135" y="3849133"/>
            <a:ext cx="1912836" cy="236287"/>
          </a:xfrm>
          <a:prstGeom prst="rect">
            <a:avLst/>
          </a:prstGeom>
        </p:spPr>
        <p:txBody>
          <a:bodyPr lIns="0" tIns="0" rIns="0" bIns="0"/>
          <a:lstStyle/>
          <a:p>
            <a:pPr defTabSz="918058">
              <a:lnSpc>
                <a:spcPct val="75000"/>
              </a:lnSpc>
              <a:spcBef>
                <a:spcPts val="0"/>
              </a:spcBef>
              <a:defRPr/>
            </a:pPr>
            <a:r>
              <a:rPr lang="ru-RU" sz="2400">
                <a:solidFill>
                  <a:schemeClr val="bg1"/>
                </a:solidFill>
                <a:latin typeface="Arial Black"/>
                <a:cs typeface="Arial"/>
              </a:rPr>
              <a:t>Выводы</a:t>
            </a:r>
            <a:endParaRPr/>
          </a:p>
        </p:txBody>
      </p:sp>
      <p:sp>
        <p:nvSpPr>
          <p:cNvPr id="26" name="Subtitle 2"/>
          <p:cNvSpPr txBox="1"/>
          <p:nvPr/>
        </p:nvSpPr>
        <p:spPr bwMode="auto">
          <a:xfrm>
            <a:off x="4966015" y="4178791"/>
            <a:ext cx="3053262" cy="444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chemeClr val="bg1"/>
                </a:solidFill>
                <a:latin typeface="+mn-lt"/>
              </a:rPr>
              <a:t>Современные технологии достигли </a:t>
            </a:r>
            <a:br>
              <a:rPr lang="ru-RU">
                <a:solidFill>
                  <a:schemeClr val="bg1"/>
                </a:solidFill>
                <a:latin typeface="+mn-lt"/>
              </a:rPr>
            </a:br>
            <a:r>
              <a:rPr lang="ru-RU">
                <a:solidFill>
                  <a:schemeClr val="bg1"/>
                </a:solidFill>
                <a:latin typeface="+mn-lt"/>
              </a:rPr>
              <a:t>такого уровня, что постоянный </a:t>
            </a:r>
            <a:br>
              <a:rPr lang="ru-RU">
                <a:solidFill>
                  <a:schemeClr val="bg1"/>
                </a:solidFill>
                <a:latin typeface="+mn-lt"/>
              </a:rPr>
            </a:br>
            <a:r>
              <a:rPr lang="ru-RU">
                <a:solidFill>
                  <a:schemeClr val="bg1"/>
                </a:solidFill>
                <a:latin typeface="+mn-lt"/>
              </a:rPr>
              <a:t>количественный рост и сфера</a:t>
            </a:r>
            <a:endParaRPr/>
          </a:p>
        </p:txBody>
      </p:sp>
      <p:sp>
        <p:nvSpPr>
          <p:cNvPr id="27" name="Subtitle 2"/>
          <p:cNvSpPr txBox="1"/>
          <p:nvPr/>
        </p:nvSpPr>
        <p:spPr bwMode="auto">
          <a:xfrm>
            <a:off x="1087843" y="4644899"/>
            <a:ext cx="3053262" cy="444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chemeClr val="bg1"/>
                </a:solidFill>
                <a:latin typeface="+mn-lt"/>
              </a:rPr>
              <a:t>Современные технологии достигли </a:t>
            </a:r>
            <a:br>
              <a:rPr lang="ru-RU">
                <a:solidFill>
                  <a:schemeClr val="bg1"/>
                </a:solidFill>
                <a:latin typeface="+mn-lt"/>
              </a:rPr>
            </a:br>
            <a:r>
              <a:rPr lang="ru-RU">
                <a:solidFill>
                  <a:schemeClr val="bg1"/>
                </a:solidFill>
                <a:latin typeface="+mn-lt"/>
              </a:rPr>
              <a:t>такого уровня, что постоянный </a:t>
            </a:r>
            <a:br>
              <a:rPr lang="ru-RU">
                <a:solidFill>
                  <a:schemeClr val="bg1"/>
                </a:solidFill>
                <a:latin typeface="+mn-lt"/>
              </a:rPr>
            </a:br>
            <a:r>
              <a:rPr lang="ru-RU">
                <a:solidFill>
                  <a:schemeClr val="bg1"/>
                </a:solidFill>
                <a:latin typeface="+mn-lt"/>
              </a:rPr>
              <a:t>количественный рост и сфера</a:t>
            </a:r>
            <a:endParaRPr/>
          </a:p>
        </p:txBody>
      </p:sp>
      <p:sp>
        <p:nvSpPr>
          <p:cNvPr id="28" name="Subtitle 2"/>
          <p:cNvSpPr txBox="1"/>
          <p:nvPr/>
        </p:nvSpPr>
        <p:spPr bwMode="auto">
          <a:xfrm>
            <a:off x="4966015" y="4644899"/>
            <a:ext cx="3053262" cy="444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chemeClr val="bg1"/>
                </a:solidFill>
                <a:latin typeface="+mn-lt"/>
              </a:rPr>
              <a:t>Современные технологии достигли </a:t>
            </a:r>
            <a:br>
              <a:rPr lang="ru-RU">
                <a:solidFill>
                  <a:schemeClr val="bg1"/>
                </a:solidFill>
                <a:latin typeface="+mn-lt"/>
              </a:rPr>
            </a:br>
            <a:r>
              <a:rPr lang="ru-RU">
                <a:solidFill>
                  <a:schemeClr val="bg1"/>
                </a:solidFill>
                <a:latin typeface="+mn-lt"/>
              </a:rPr>
              <a:t>такого уровня, что постоянный </a:t>
            </a:r>
            <a:br>
              <a:rPr lang="ru-RU">
                <a:solidFill>
                  <a:schemeClr val="bg1"/>
                </a:solidFill>
                <a:latin typeface="+mn-lt"/>
              </a:rPr>
            </a:br>
            <a:r>
              <a:rPr lang="ru-RU">
                <a:solidFill>
                  <a:schemeClr val="bg1"/>
                </a:solidFill>
                <a:latin typeface="+mn-lt"/>
              </a:rPr>
              <a:t>количественный рост и сфера</a:t>
            </a:r>
            <a:endParaRPr/>
          </a:p>
        </p:txBody>
      </p:sp>
      <p:grpSp>
        <p:nvGrpSpPr>
          <p:cNvPr id="29" name="Группа 28"/>
          <p:cNvGrpSpPr/>
          <p:nvPr/>
        </p:nvGrpSpPr>
        <p:grpSpPr bwMode="auto">
          <a:xfrm>
            <a:off x="558199" y="4161869"/>
            <a:ext cx="369760" cy="318758"/>
            <a:chOff x="417821" y="940569"/>
            <a:chExt cx="775186" cy="668262"/>
          </a:xfrm>
        </p:grpSpPr>
        <p:sp>
          <p:nvSpPr>
            <p:cNvPr id="30" name="Шестиугольник 29"/>
            <p:cNvSpPr/>
            <p:nvPr/>
          </p:nvSpPr>
          <p:spPr bwMode="auto">
            <a:xfrm>
              <a:off x="473849" y="994133"/>
              <a:ext cx="663135" cy="571669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Gilroy Light"/>
              </a:endParaRPr>
            </a:p>
          </p:txBody>
        </p:sp>
        <p:sp>
          <p:nvSpPr>
            <p:cNvPr id="31" name="Шестиугольник 30"/>
            <p:cNvSpPr/>
            <p:nvPr/>
          </p:nvSpPr>
          <p:spPr bwMode="auto">
            <a:xfrm>
              <a:off x="417821" y="940569"/>
              <a:ext cx="775186" cy="66826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Gilroy Light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 bwMode="auto">
          <a:xfrm>
            <a:off x="558199" y="4644899"/>
            <a:ext cx="369760" cy="318758"/>
            <a:chOff x="417821" y="940569"/>
            <a:chExt cx="775186" cy="668262"/>
          </a:xfrm>
        </p:grpSpPr>
        <p:sp>
          <p:nvSpPr>
            <p:cNvPr id="33" name="Шестиугольник 32"/>
            <p:cNvSpPr/>
            <p:nvPr/>
          </p:nvSpPr>
          <p:spPr bwMode="auto">
            <a:xfrm>
              <a:off x="473849" y="994133"/>
              <a:ext cx="663135" cy="571669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Gilroy Light"/>
              </a:endParaRPr>
            </a:p>
          </p:txBody>
        </p:sp>
        <p:sp>
          <p:nvSpPr>
            <p:cNvPr id="34" name="Шестиугольник 33"/>
            <p:cNvSpPr/>
            <p:nvPr/>
          </p:nvSpPr>
          <p:spPr bwMode="auto">
            <a:xfrm>
              <a:off x="417821" y="940569"/>
              <a:ext cx="775186" cy="66826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Gilroy Light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 bwMode="auto">
          <a:xfrm>
            <a:off x="4448236" y="4161869"/>
            <a:ext cx="369760" cy="318758"/>
            <a:chOff x="417821" y="940569"/>
            <a:chExt cx="775186" cy="668262"/>
          </a:xfrm>
        </p:grpSpPr>
        <p:sp>
          <p:nvSpPr>
            <p:cNvPr id="36" name="Шестиугольник 35"/>
            <p:cNvSpPr/>
            <p:nvPr/>
          </p:nvSpPr>
          <p:spPr bwMode="auto">
            <a:xfrm>
              <a:off x="473849" y="994133"/>
              <a:ext cx="663135" cy="571669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Gilroy Light"/>
              </a:endParaRPr>
            </a:p>
          </p:txBody>
        </p:sp>
        <p:sp>
          <p:nvSpPr>
            <p:cNvPr id="37" name="Шестиугольник 36"/>
            <p:cNvSpPr/>
            <p:nvPr/>
          </p:nvSpPr>
          <p:spPr bwMode="auto">
            <a:xfrm>
              <a:off x="417821" y="940569"/>
              <a:ext cx="775186" cy="66826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Gilroy Light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 bwMode="auto">
          <a:xfrm>
            <a:off x="4448236" y="4644899"/>
            <a:ext cx="369760" cy="318758"/>
            <a:chOff x="417821" y="940569"/>
            <a:chExt cx="775186" cy="668262"/>
          </a:xfrm>
        </p:grpSpPr>
        <p:sp>
          <p:nvSpPr>
            <p:cNvPr id="39" name="Шестиугольник 38"/>
            <p:cNvSpPr/>
            <p:nvPr/>
          </p:nvSpPr>
          <p:spPr bwMode="auto">
            <a:xfrm>
              <a:off x="473849" y="994133"/>
              <a:ext cx="663135" cy="571669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Gilroy Light"/>
              </a:endParaRPr>
            </a:p>
          </p:txBody>
        </p:sp>
        <p:sp>
          <p:nvSpPr>
            <p:cNvPr id="40" name="Шестиугольник 39"/>
            <p:cNvSpPr/>
            <p:nvPr/>
          </p:nvSpPr>
          <p:spPr bwMode="auto">
            <a:xfrm>
              <a:off x="417821" y="940569"/>
              <a:ext cx="775186" cy="66826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Gilroy Light"/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 bwMode="auto">
          <a:xfrm>
            <a:off x="6441313" y="830389"/>
            <a:ext cx="1904362" cy="2874427"/>
            <a:chOff x="7271138" y="532461"/>
            <a:chExt cx="2108839" cy="3251551"/>
          </a:xfrm>
        </p:grpSpPr>
        <p:grpSp>
          <p:nvGrpSpPr>
            <p:cNvPr id="43" name="Группа 42"/>
            <p:cNvGrpSpPr/>
            <p:nvPr/>
          </p:nvGrpSpPr>
          <p:grpSpPr bwMode="auto">
            <a:xfrm>
              <a:off x="7271138" y="924752"/>
              <a:ext cx="1405239" cy="2589806"/>
              <a:chOff x="474204" y="2027192"/>
              <a:chExt cx="1578304" cy="2746140"/>
            </a:xfrm>
          </p:grpSpPr>
          <p:sp>
            <p:nvSpPr>
              <p:cNvPr id="52" name="Прямоугольник 51"/>
              <p:cNvSpPr/>
              <p:nvPr/>
            </p:nvSpPr>
            <p:spPr bwMode="auto">
              <a:xfrm>
                <a:off x="474204" y="2260613"/>
                <a:ext cx="662016" cy="2512718"/>
              </a:xfrm>
              <a:prstGeom prst="rect">
                <a:avLst/>
              </a:prstGeom>
              <a:solidFill>
                <a:srgbClr val="6CAC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ru-RU"/>
              </a:p>
            </p:txBody>
          </p:sp>
          <p:grpSp>
            <p:nvGrpSpPr>
              <p:cNvPr id="53" name="Группа 52"/>
              <p:cNvGrpSpPr/>
              <p:nvPr/>
            </p:nvGrpSpPr>
            <p:grpSpPr bwMode="auto">
              <a:xfrm>
                <a:off x="1390492" y="2027192"/>
                <a:ext cx="662016" cy="2746140"/>
                <a:chOff x="1276378" y="2027192"/>
                <a:chExt cx="662016" cy="2746140"/>
              </a:xfrm>
            </p:grpSpPr>
            <p:sp>
              <p:nvSpPr>
                <p:cNvPr id="54" name="Прямоугольник 53"/>
                <p:cNvSpPr/>
                <p:nvPr/>
              </p:nvSpPr>
              <p:spPr bwMode="auto">
                <a:xfrm>
                  <a:off x="1276378" y="2027192"/>
                  <a:ext cx="662016" cy="2746140"/>
                </a:xfrm>
                <a:prstGeom prst="rect">
                  <a:avLst/>
                </a:prstGeom>
                <a:solidFill>
                  <a:srgbClr val="025EA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55" name="Прямоугольник 54"/>
                <p:cNvSpPr/>
                <p:nvPr/>
              </p:nvSpPr>
              <p:spPr bwMode="auto">
                <a:xfrm>
                  <a:off x="1276378" y="2260613"/>
                  <a:ext cx="662016" cy="2512718"/>
                </a:xfrm>
                <a:prstGeom prst="rect">
                  <a:avLst/>
                </a:prstGeom>
                <a:pattFill prst="wdUpDiag">
                  <a:fgClr>
                    <a:srgbClr val="6CACE3"/>
                  </a:fgClr>
                  <a:bgClr>
                    <a:srgbClr val="025EA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</p:grpSp>
        </p:grpSp>
        <p:sp>
          <p:nvSpPr>
            <p:cNvPr id="44" name="Прямоугольник 43"/>
            <p:cNvSpPr/>
            <p:nvPr/>
          </p:nvSpPr>
          <p:spPr bwMode="auto">
            <a:xfrm>
              <a:off x="7344494" y="3553881"/>
              <a:ext cx="670890" cy="229561"/>
            </a:xfrm>
            <a:prstGeom prst="rect">
              <a:avLst/>
            </a:prstGeom>
            <a:grpFill/>
          </p:spPr>
          <p:txBody>
            <a:bodyPr lIns="0" tIns="0" rIns="0" bIns="0"/>
            <a:lstStyle/>
            <a:p>
              <a:pPr defTabSz="918058">
                <a:lnSpc>
                  <a:spcPct val="90000"/>
                </a:lnSpc>
                <a:spcBef>
                  <a:spcPts val="0"/>
                </a:spcBef>
                <a:defRPr/>
              </a:pPr>
              <a:r>
                <a:rPr lang="ru-RU" sz="1600">
                  <a:solidFill>
                    <a:schemeClr val="tx1">
                      <a:lumMod val="50000"/>
                    </a:schemeClr>
                  </a:solidFill>
                  <a:latin typeface="Arial Black"/>
                  <a:ea typeface="Arial"/>
                  <a:cs typeface="Arial"/>
                </a:rPr>
                <a:t>2017</a:t>
              </a:r>
              <a:endParaRPr/>
            </a:p>
          </p:txBody>
        </p:sp>
        <p:sp>
          <p:nvSpPr>
            <p:cNvPr id="45" name="Прямоугольник 44"/>
            <p:cNvSpPr/>
            <p:nvPr/>
          </p:nvSpPr>
          <p:spPr bwMode="auto">
            <a:xfrm>
              <a:off x="8152783" y="3554451"/>
              <a:ext cx="670890" cy="229561"/>
            </a:xfrm>
            <a:prstGeom prst="rect">
              <a:avLst/>
            </a:prstGeom>
            <a:grpFill/>
          </p:spPr>
          <p:txBody>
            <a:bodyPr lIns="0" tIns="0" rIns="0" bIns="0"/>
            <a:lstStyle/>
            <a:p>
              <a:pPr defTabSz="918058">
                <a:lnSpc>
                  <a:spcPct val="90000"/>
                </a:lnSpc>
                <a:spcBef>
                  <a:spcPts val="0"/>
                </a:spcBef>
                <a:defRPr/>
              </a:pPr>
              <a:r>
                <a:rPr lang="ru-RU" sz="1600">
                  <a:solidFill>
                    <a:schemeClr val="tx1">
                      <a:lumMod val="50000"/>
                    </a:schemeClr>
                  </a:solidFill>
                  <a:latin typeface="Arial Black"/>
                  <a:ea typeface="Arial"/>
                  <a:cs typeface="Arial"/>
                </a:rPr>
                <a:t>2024</a:t>
              </a:r>
              <a:endParaRPr/>
            </a:p>
          </p:txBody>
        </p:sp>
        <p:sp>
          <p:nvSpPr>
            <p:cNvPr id="46" name="Прямоугольник 45"/>
            <p:cNvSpPr/>
            <p:nvPr/>
          </p:nvSpPr>
          <p:spPr bwMode="auto">
            <a:xfrm>
              <a:off x="8164424" y="622136"/>
              <a:ext cx="793961" cy="406749"/>
            </a:xfrm>
            <a:prstGeom prst="rect">
              <a:avLst/>
            </a:prstGeom>
            <a:grpFill/>
          </p:spPr>
          <p:txBody>
            <a:bodyPr lIns="0" tIns="0" rIns="0" bIns="0"/>
            <a:lstStyle/>
            <a:p>
              <a:pPr defTabSz="918058">
                <a:lnSpc>
                  <a:spcPct val="90000"/>
                </a:lnSpc>
                <a:spcBef>
                  <a:spcPts val="0"/>
                </a:spcBef>
                <a:defRPr/>
              </a:pPr>
              <a:r>
                <a:rPr lang="ru-RU" sz="1600" b="1">
                  <a:solidFill>
                    <a:schemeClr val="tx1">
                      <a:lumMod val="50000"/>
                    </a:schemeClr>
                  </a:solidFill>
                  <a:latin typeface="Arial Black"/>
                  <a:ea typeface="Arial"/>
                  <a:cs typeface="Arial"/>
                </a:rPr>
                <a:t>ХХ</a:t>
              </a:r>
              <a:endParaRPr lang="ru-RU" sz="1600" b="1" baseline="30000">
                <a:solidFill>
                  <a:schemeClr val="tx1">
                    <a:lumMod val="50000"/>
                  </a:schemeClr>
                </a:solidFill>
                <a:latin typeface="Arial Black"/>
                <a:ea typeface="Arial"/>
                <a:cs typeface="Arial"/>
              </a:endParaRPr>
            </a:p>
          </p:txBody>
        </p:sp>
        <p:sp>
          <p:nvSpPr>
            <p:cNvPr id="47" name="Прямоугольник 46"/>
            <p:cNvSpPr/>
            <p:nvPr/>
          </p:nvSpPr>
          <p:spPr bwMode="auto">
            <a:xfrm>
              <a:off x="7318274" y="806726"/>
              <a:ext cx="670890" cy="298836"/>
            </a:xfrm>
            <a:prstGeom prst="rect">
              <a:avLst/>
            </a:prstGeom>
            <a:grpFill/>
          </p:spPr>
          <p:txBody>
            <a:bodyPr lIns="0" tIns="0" rIns="0" bIns="0"/>
            <a:lstStyle/>
            <a:p>
              <a:pPr defTabSz="918058">
                <a:lnSpc>
                  <a:spcPct val="90000"/>
                </a:lnSpc>
                <a:spcBef>
                  <a:spcPts val="0"/>
                </a:spcBef>
                <a:defRPr/>
              </a:pPr>
              <a:r>
                <a:rPr lang="ru-RU" sz="1600" b="1">
                  <a:solidFill>
                    <a:schemeClr val="tx1">
                      <a:lumMod val="50000"/>
                    </a:schemeClr>
                  </a:solidFill>
                  <a:latin typeface="Arial Black"/>
                  <a:ea typeface="Arial"/>
                  <a:cs typeface="Arial"/>
                </a:rPr>
                <a:t>ХХ</a:t>
              </a:r>
              <a:endParaRPr/>
            </a:p>
          </p:txBody>
        </p:sp>
        <p:sp>
          <p:nvSpPr>
            <p:cNvPr id="48" name="Прямоугольник 47"/>
            <p:cNvSpPr/>
            <p:nvPr/>
          </p:nvSpPr>
          <p:spPr bwMode="auto">
            <a:xfrm>
              <a:off x="8586016" y="532461"/>
              <a:ext cx="793961" cy="2961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wrap="square" lIns="0" tIns="0" rIns="0" bIns="0">
              <a:spAutoFit/>
            </a:bodyPr>
            <a:lstStyle/>
            <a:p>
              <a:pPr>
                <a:lnSpc>
                  <a:spcPct val="80000"/>
                </a:lnSpc>
                <a:defRPr/>
              </a:pPr>
              <a:r>
                <a:rPr lang="ru-RU" sz="1050">
                  <a:solidFill>
                    <a:srgbClr val="333333"/>
                  </a:solidFill>
                </a:rPr>
                <a:t>млрд </a:t>
              </a:r>
              <a:br>
                <a:rPr lang="ru-RU" sz="1050">
                  <a:solidFill>
                    <a:srgbClr val="333333"/>
                  </a:solidFill>
                </a:rPr>
              </a:br>
              <a:r>
                <a:rPr lang="ru-RU" sz="1050">
                  <a:solidFill>
                    <a:srgbClr val="333333"/>
                  </a:solidFill>
                </a:rPr>
                <a:t>долл.</a:t>
              </a:r>
              <a:endParaRPr/>
            </a:p>
          </p:txBody>
        </p:sp>
        <p:sp>
          <p:nvSpPr>
            <p:cNvPr id="49" name="Прямоугольник 48"/>
            <p:cNvSpPr/>
            <p:nvPr/>
          </p:nvSpPr>
          <p:spPr bwMode="auto">
            <a:xfrm>
              <a:off x="7744799" y="755635"/>
              <a:ext cx="743427" cy="2924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wrap="square" lIns="0" tIns="0" rIns="0" bIns="0">
              <a:spAutoFit/>
            </a:bodyPr>
            <a:lstStyle/>
            <a:p>
              <a:pPr>
                <a:lnSpc>
                  <a:spcPct val="80000"/>
                </a:lnSpc>
                <a:defRPr/>
              </a:pPr>
              <a:r>
                <a:rPr lang="ru-RU" sz="1050">
                  <a:solidFill>
                    <a:srgbClr val="333333"/>
                  </a:solidFill>
                </a:rPr>
                <a:t>млрд долл.</a:t>
              </a:r>
              <a:endParaRPr/>
            </a:p>
          </p:txBody>
        </p:sp>
        <p:sp>
          <p:nvSpPr>
            <p:cNvPr id="50" name="Овал 49"/>
            <p:cNvSpPr/>
            <p:nvPr/>
          </p:nvSpPr>
          <p:spPr bwMode="auto">
            <a:xfrm>
              <a:off x="8312332" y="1904718"/>
              <a:ext cx="728090" cy="728088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rgbClr val="025EA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1" name="Прямоугольник 50"/>
            <p:cNvSpPr/>
            <p:nvPr/>
          </p:nvSpPr>
          <p:spPr bwMode="auto">
            <a:xfrm>
              <a:off x="8413191" y="2106629"/>
              <a:ext cx="880120" cy="350723"/>
            </a:xfrm>
            <a:prstGeom prst="rect">
              <a:avLst/>
            </a:prstGeom>
            <a:grpFill/>
          </p:spPr>
          <p:txBody>
            <a:bodyPr lIns="0" tIns="0" rIns="0" bIns="0"/>
            <a:lstStyle/>
            <a:p>
              <a:pPr defTabSz="918058">
                <a:lnSpc>
                  <a:spcPct val="90000"/>
                </a:lnSpc>
                <a:spcBef>
                  <a:spcPts val="0"/>
                </a:spcBef>
                <a:defRPr/>
              </a:pPr>
              <a:r>
                <a:rPr lang="ru-RU" sz="2000" b="1">
                  <a:solidFill>
                    <a:schemeClr val="tx1">
                      <a:lumMod val="50000"/>
                    </a:schemeClr>
                  </a:solidFill>
                  <a:latin typeface="Arial Black"/>
                  <a:ea typeface="Arial"/>
                  <a:cs typeface="Arial"/>
                </a:rPr>
                <a:t>+Х</a:t>
              </a:r>
              <a:r>
                <a:rPr lang="ru-RU" sz="2000" b="1" baseline="30000">
                  <a:solidFill>
                    <a:schemeClr val="tx1">
                      <a:lumMod val="50000"/>
                    </a:schemeClr>
                  </a:solidFill>
                  <a:latin typeface="Arial Black"/>
                  <a:ea typeface="Arial"/>
                  <a:cs typeface="Arial"/>
                </a:rPr>
                <a:t>%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565744" y="342078"/>
            <a:ext cx="863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dirty="0">
                <a:latin typeface="Arial Black"/>
              </a:rPr>
              <a:t>Сравнение с конкурентами </a:t>
            </a:r>
            <a:endParaRPr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52128" y="1278294"/>
          <a:ext cx="7920000" cy="2616528"/>
        </p:xfrm>
        <a:graphic>
          <a:graphicData uri="http://schemas.openxmlformats.org/drawingml/2006/table">
            <a:tbl>
              <a:tblPr>
                <a:tableStyleId>{665E79CD-0D3B-4C8B-8011-C4CF33D85EF9}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132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sz="11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latin typeface="+mn-lt"/>
                        </a:rPr>
                        <a:t>Конкурент (решение)</a:t>
                      </a:r>
                      <a:endParaRPr sz="11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latin typeface="+mn-lt"/>
                        </a:rPr>
                        <a:t>Конкурент (решение)</a:t>
                      </a:r>
                      <a:endParaRPr sz="11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+mn-lt"/>
                        </a:rPr>
                        <a:t>Наше решение</a:t>
                      </a:r>
                      <a:endParaRPr sz="11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025E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latin typeface="+mn-lt"/>
                        </a:rPr>
                        <a:t>Стоимость решения</a:t>
                      </a:r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1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+mn-lt"/>
                        </a:rPr>
                        <a:t>1 300 000 рублей</a:t>
                      </a:r>
                      <a:endParaRPr/>
                    </a:p>
                  </a:txBody>
                  <a:tcPr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+mn-lt"/>
                        </a:rPr>
                        <a:t>700 000 рублей</a:t>
                      </a:r>
                      <a:endParaRPr/>
                    </a:p>
                  </a:txBody>
                  <a:tcPr anchor="ctr">
                    <a:solidFill>
                      <a:srgbClr val="025E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latin typeface="+mn-lt"/>
                        </a:rPr>
                        <a:t>Характеристики продукта</a:t>
                      </a:r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+mn-lt"/>
                        </a:rPr>
                        <a:t>Плохие</a:t>
                      </a:r>
                      <a:endParaRPr/>
                    </a:p>
                  </a:txBody>
                  <a:tcPr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latin typeface="+mn-lt"/>
                        </a:rPr>
                        <a:t>Средние</a:t>
                      </a:r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+mn-lt"/>
                        </a:rPr>
                        <a:t>Отличные </a:t>
                      </a:r>
                      <a:endParaRPr/>
                    </a:p>
                  </a:txBody>
                  <a:tcPr anchor="ctr">
                    <a:solidFill>
                      <a:srgbClr val="025E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latin typeface="+mn-lt"/>
                        </a:rPr>
                        <a:t>Уровень технологии</a:t>
                      </a:r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latin typeface="+mn-lt"/>
                        </a:rPr>
                        <a:t>Устарела</a:t>
                      </a:r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+mn-lt"/>
                        </a:rPr>
                        <a:t>Устарела</a:t>
                      </a:r>
                      <a:endParaRPr/>
                    </a:p>
                  </a:txBody>
                  <a:tcPr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+mn-lt"/>
                        </a:rPr>
                        <a:t>Новая</a:t>
                      </a:r>
                      <a:endParaRPr/>
                    </a:p>
                  </a:txBody>
                  <a:tcPr anchor="ctr">
                    <a:solidFill>
                      <a:srgbClr val="025E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67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latin typeface="+mn-lt"/>
                        </a:rPr>
                        <a:t>Важные характеристики (сравнение с конкурентами)</a:t>
                      </a:r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1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1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1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025E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7507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 u="none" strike="noStrike" cap="none">
                          <a:latin typeface="+mn-lt"/>
                        </a:rPr>
                        <a:t>Клиентский сервис</a:t>
                      </a:r>
                      <a:endParaRPr lang="ru-RU" sz="1100" b="0" i="0" u="none" strike="noStrike" cap="none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2075" indent="-79375">
                        <a:buFont typeface="Arial"/>
                        <a:buChar char="•"/>
                        <a:defRPr/>
                      </a:pPr>
                      <a:r>
                        <a:rPr lang="ru-RU" sz="1100" u="none" strike="noStrike" cap="none">
                          <a:latin typeface="+mn-lt"/>
                        </a:rPr>
                        <a:t>наличие техподдержки</a:t>
                      </a:r>
                      <a:endParaRPr/>
                    </a:p>
                    <a:p>
                      <a:pPr marL="92075" indent="-79375">
                        <a:buFont typeface="Arial"/>
                        <a:buChar char="•"/>
                        <a:defRPr/>
                      </a:pPr>
                      <a:r>
                        <a:rPr lang="ru-RU" sz="1100" u="none" strike="noStrike" cap="none">
                          <a:latin typeface="+mn-lt"/>
                        </a:rPr>
                        <a:t>скорость ответа на запросы</a:t>
                      </a:r>
                      <a:endParaRPr/>
                    </a:p>
                    <a:p>
                      <a:pPr marL="92075" indent="-79375">
                        <a:buFont typeface="Arial"/>
                        <a:buChar char="•"/>
                        <a:defRPr/>
                      </a:pPr>
                      <a:r>
                        <a:rPr lang="ru-RU" sz="1100" u="none" strike="noStrike" cap="none">
                          <a:latin typeface="+mn-lt"/>
                        </a:rPr>
                        <a:t>способы связи с компанией</a:t>
                      </a:r>
                      <a:endParaRPr lang="ru-RU" sz="1100" b="0" i="0" u="none" strike="noStrike" cap="none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1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+mn-lt"/>
                        </a:rPr>
                        <a:t>Техподдержка 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+mn-lt"/>
                        </a:rPr>
                        <a:t>Личный менеджер</a:t>
                      </a:r>
                      <a:br>
                        <a:rPr lang="ru-RU" sz="110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ru-RU" sz="1100">
                          <a:solidFill>
                            <a:schemeClr val="bg1"/>
                          </a:solidFill>
                          <a:latin typeface="+mn-lt"/>
                        </a:rPr>
                        <a:t>Выезд пояснительной бригады в течение 10 минут</a:t>
                      </a:r>
                      <a:endParaRPr/>
                    </a:p>
                  </a:txBody>
                  <a:tcPr anchor="ctr">
                    <a:solidFill>
                      <a:srgbClr val="025E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930276" y="4577799"/>
            <a:ext cx="487046" cy="584990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6000" b="0">
                <a:solidFill>
                  <a:srgbClr val="025EA1"/>
                </a:solidFill>
                <a:ea typeface="Arial"/>
                <a:cs typeface="Arial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sz="2400">
                <a:latin typeface="Arial Black"/>
                <a:ea typeface="Arial"/>
                <a:cs typeface="Arial"/>
              </a:rPr>
              <a:t>01</a:t>
            </a:r>
            <a:endParaRPr sz="2400">
              <a:latin typeface="Arial Black"/>
              <a:ea typeface="Arial"/>
              <a:cs typeface="Arial"/>
            </a:endParaRPr>
          </a:p>
        </p:txBody>
      </p:sp>
      <p:sp>
        <p:nvSpPr>
          <p:cNvPr id="6" name="Subtitle 2"/>
          <p:cNvSpPr txBox="1"/>
          <p:nvPr/>
        </p:nvSpPr>
        <p:spPr bwMode="auto">
          <a:xfrm>
            <a:off x="1417322" y="4611458"/>
            <a:ext cx="3053262" cy="1477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 sz="1200" b="0" i="1" u="none" strike="noStrike">
                <a:solidFill>
                  <a:srgbClr val="595959"/>
                </a:solidFill>
                <a:latin typeface="+mn-lt"/>
              </a:rPr>
              <a:t>Наше скрытое преимущество </a:t>
            </a:r>
            <a:endParaRPr lang="ru-RU" sz="1200" i="1">
              <a:solidFill>
                <a:srgbClr val="595959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4767469" y="4577799"/>
            <a:ext cx="557530" cy="664797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4800" b="0">
                <a:solidFill>
                  <a:srgbClr val="6CACE3"/>
                </a:solidFill>
                <a:ea typeface="Arial"/>
                <a:cs typeface="Arial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sz="2400">
                <a:solidFill>
                  <a:srgbClr val="025EA1"/>
                </a:solidFill>
                <a:latin typeface="Arial Black"/>
                <a:ea typeface="Arial"/>
                <a:cs typeface="Arial"/>
              </a:rPr>
              <a:t>0</a:t>
            </a:r>
            <a:r>
              <a:rPr lang="ru-RU" sz="2400">
                <a:solidFill>
                  <a:srgbClr val="025EA1"/>
                </a:solidFill>
                <a:latin typeface="Arial Black"/>
                <a:ea typeface="Arial"/>
                <a:cs typeface="Arial"/>
              </a:rPr>
              <a:t>2</a:t>
            </a:r>
            <a:endParaRPr lang="en-US" sz="2400">
              <a:solidFill>
                <a:srgbClr val="025EA1"/>
              </a:solidFill>
              <a:latin typeface="Arial Black"/>
              <a:ea typeface="Arial"/>
              <a:cs typeface="Arial"/>
            </a:endParaRPr>
          </a:p>
        </p:txBody>
      </p:sp>
      <p:sp>
        <p:nvSpPr>
          <p:cNvPr id="8" name="Subtitle 2"/>
          <p:cNvSpPr txBox="1"/>
          <p:nvPr/>
        </p:nvSpPr>
        <p:spPr bwMode="auto">
          <a:xfrm>
            <a:off x="5278402" y="4611458"/>
            <a:ext cx="3053262" cy="2954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 i="1">
                <a:solidFill>
                  <a:srgbClr val="595959"/>
                </a:solidFill>
                <a:latin typeface="+mn-lt"/>
              </a:rPr>
              <a:t>Чем наш </a:t>
            </a:r>
            <a:r>
              <a:rPr lang="ru-RU" sz="1200" b="0" i="1" u="none" strike="noStrike">
                <a:solidFill>
                  <a:srgbClr val="595959"/>
                </a:solidFill>
                <a:latin typeface="+mn-lt"/>
              </a:rPr>
              <a:t>продукт/проект лучше конкурентов</a:t>
            </a:r>
            <a:endParaRPr lang="ru-RU" i="1">
              <a:solidFill>
                <a:srgbClr val="595959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652128" y="4217367"/>
            <a:ext cx="5838824" cy="1969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>
                <a:latin typeface="+mj-lt"/>
              </a:defRPr>
            </a:lvl1pPr>
          </a:lstStyle>
          <a:p>
            <a:pPr>
              <a:defRPr/>
            </a:pPr>
            <a:r>
              <a:rPr lang="ru-RU" sz="1600">
                <a:latin typeface="Arial Black"/>
              </a:rPr>
              <a:t>Преимущества нашего решения:</a:t>
            </a:r>
            <a:endParaRPr sz="1600">
              <a:latin typeface="Arial Bl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565744" y="342078"/>
            <a:ext cx="863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dirty="0">
                <a:latin typeface="Arial Black"/>
              </a:rPr>
              <a:t>Статус проекта 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557230" y="1275236"/>
            <a:ext cx="1067286" cy="584990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6000" b="0">
                <a:solidFill>
                  <a:srgbClr val="025EA1"/>
                </a:solidFill>
                <a:ea typeface="Arial"/>
                <a:cs typeface="Arial"/>
              </a:defRPr>
            </a:lvl1pPr>
          </a:lstStyle>
          <a:p>
            <a:pPr>
              <a:defRPr/>
            </a:pPr>
            <a:r>
              <a:rPr lang="en-US" sz="3600">
                <a:latin typeface="Arial Black"/>
              </a:rPr>
              <a:t>01</a:t>
            </a:r>
            <a:endParaRPr/>
          </a:p>
        </p:txBody>
      </p:sp>
      <p:sp>
        <p:nvSpPr>
          <p:cNvPr id="4" name="Subtitle 2"/>
          <p:cNvSpPr txBox="1"/>
          <p:nvPr/>
        </p:nvSpPr>
        <p:spPr bwMode="auto">
          <a:xfrm>
            <a:off x="571976" y="2376947"/>
            <a:ext cx="3053262" cy="29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chemeClr val="tx1"/>
                </a:solidFill>
                <a:latin typeface="+mn-lt"/>
              </a:rPr>
              <a:t>Кому принадлежит патенты или будет принадлежать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571976" y="1932595"/>
            <a:ext cx="2525384" cy="2954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>
                <a:latin typeface="Akrobat Light"/>
              </a:defRPr>
            </a:lvl1pPr>
          </a:lstStyle>
          <a:p>
            <a:pPr>
              <a:defRPr/>
            </a:pPr>
            <a:r>
              <a:rPr lang="ru-RU" sz="1200">
                <a:solidFill>
                  <a:schemeClr val="tx1"/>
                </a:solidFill>
                <a:latin typeface="Arial Black"/>
              </a:rPr>
              <a:t>СТАТУС ИНТЕЛЕКТУАЛЬНОЙ СОБСТВЕННОСТИ</a:t>
            </a:r>
            <a:endParaRPr lang="en-US" sz="1200">
              <a:solidFill>
                <a:schemeClr val="tx1"/>
              </a:solidFill>
              <a:latin typeface="Arial Black"/>
            </a:endParaRPr>
          </a:p>
        </p:txBody>
      </p:sp>
      <p:sp>
        <p:nvSpPr>
          <p:cNvPr id="6" name="Subtitle 2"/>
          <p:cNvSpPr txBox="1"/>
          <p:nvPr/>
        </p:nvSpPr>
        <p:spPr bwMode="auto">
          <a:xfrm>
            <a:off x="3444555" y="2376947"/>
            <a:ext cx="3053262" cy="14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chemeClr val="tx1"/>
                </a:solidFill>
                <a:latin typeface="+mn-lt"/>
              </a:rPr>
              <a:t>Статус разработки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3444555" y="1932595"/>
            <a:ext cx="2525384" cy="1477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>
                <a:latin typeface="Akrobat Light"/>
              </a:defRPr>
            </a:lvl1pPr>
          </a:lstStyle>
          <a:p>
            <a:pPr>
              <a:defRPr/>
            </a:pPr>
            <a:r>
              <a:rPr lang="ru-RU" sz="1200">
                <a:solidFill>
                  <a:schemeClr val="tx1"/>
                </a:solidFill>
                <a:latin typeface="Arial Black"/>
              </a:rPr>
              <a:t>СТАТУС </a:t>
            </a:r>
            <a:r>
              <a:rPr lang="en-US" sz="1200">
                <a:solidFill>
                  <a:schemeClr val="tx1"/>
                </a:solidFill>
                <a:latin typeface="Arial Black"/>
              </a:rPr>
              <a:t>MVP</a:t>
            </a:r>
          </a:p>
        </p:txBody>
      </p:sp>
      <p:sp>
        <p:nvSpPr>
          <p:cNvPr id="8" name="Subtitle 2"/>
          <p:cNvSpPr txBox="1"/>
          <p:nvPr/>
        </p:nvSpPr>
        <p:spPr bwMode="auto">
          <a:xfrm>
            <a:off x="6510182" y="2376947"/>
            <a:ext cx="3053262" cy="29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latin typeface="+mn-lt"/>
              </a:rPr>
              <a:t>Описание первых коммуникаций с клиентами/либо их отсутствие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6510182" y="1932595"/>
            <a:ext cx="2525384" cy="2954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>
                <a:latin typeface="Akrobat Light"/>
              </a:defRPr>
            </a:lvl1pPr>
          </a:lstStyle>
          <a:p>
            <a:pPr>
              <a:defRPr/>
            </a:pPr>
            <a:r>
              <a:rPr lang="ru-RU" sz="1200">
                <a:latin typeface="Arial Black"/>
              </a:rPr>
              <a:t>СТАТУС ПРОРАБОТКИ РЫНКА</a:t>
            </a:r>
            <a:endParaRPr lang="en-US" sz="1200">
              <a:latin typeface="Arial Black"/>
            </a:endParaRPr>
          </a:p>
        </p:txBody>
      </p:sp>
      <p:sp>
        <p:nvSpPr>
          <p:cNvPr id="10" name="Subtitle 2"/>
          <p:cNvSpPr txBox="1"/>
          <p:nvPr/>
        </p:nvSpPr>
        <p:spPr bwMode="auto">
          <a:xfrm>
            <a:off x="1653985" y="4105767"/>
            <a:ext cx="3053262" cy="29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latin typeface="+mn-lt"/>
              </a:rPr>
              <a:t>Выигранные Гранты, субсидии и др. финансирование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1653984" y="3684263"/>
            <a:ext cx="2733531" cy="2954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>
                <a:latin typeface="Akrobat Light"/>
              </a:defRPr>
            </a:lvl1pPr>
          </a:lstStyle>
          <a:p>
            <a:pPr>
              <a:defRPr/>
            </a:pPr>
            <a:r>
              <a:rPr lang="ru-RU" sz="1200">
                <a:latin typeface="Arial Black"/>
              </a:rPr>
              <a:t>СТАТУС ФИНАНСИРОВАНИЯ ПРОЕКТА</a:t>
            </a:r>
            <a:endParaRPr lang="en-US" sz="1200">
              <a:latin typeface="Arial Black"/>
            </a:endParaRPr>
          </a:p>
        </p:txBody>
      </p:sp>
      <p:sp>
        <p:nvSpPr>
          <p:cNvPr id="12" name="Subtitle 2"/>
          <p:cNvSpPr txBox="1"/>
          <p:nvPr/>
        </p:nvSpPr>
        <p:spPr bwMode="auto">
          <a:xfrm>
            <a:off x="4737303" y="4105767"/>
            <a:ext cx="3053262" cy="444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latin typeface="+mn-lt"/>
              </a:rPr>
              <a:t>Современные технологии достигли </a:t>
            </a:r>
            <a:br>
              <a:rPr lang="ru-RU">
                <a:latin typeface="+mn-lt"/>
              </a:rPr>
            </a:br>
            <a:r>
              <a:rPr lang="ru-RU">
                <a:latin typeface="+mn-lt"/>
              </a:rPr>
              <a:t>такого уровня, что постоянный </a:t>
            </a:r>
            <a:br>
              <a:rPr lang="ru-RU">
                <a:latin typeface="+mn-lt"/>
              </a:rPr>
            </a:br>
            <a:r>
              <a:rPr lang="ru-RU">
                <a:latin typeface="+mn-lt"/>
              </a:rPr>
              <a:t>количественный рост и сфера</a:t>
            </a:r>
            <a:endParaRPr/>
          </a:p>
        </p:txBody>
      </p:sp>
      <p:sp>
        <p:nvSpPr>
          <p:cNvPr id="14" name="TextBox 13"/>
          <p:cNvSpPr txBox="1"/>
          <p:nvPr/>
        </p:nvSpPr>
        <p:spPr bwMode="auto">
          <a:xfrm>
            <a:off x="3419066" y="1275236"/>
            <a:ext cx="1067286" cy="584990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6000" b="0">
                <a:solidFill>
                  <a:srgbClr val="025EA1"/>
                </a:solidFill>
                <a:ea typeface="Arial"/>
                <a:cs typeface="Arial"/>
              </a:defRPr>
            </a:lvl1pPr>
          </a:lstStyle>
          <a:p>
            <a:pPr>
              <a:defRPr/>
            </a:pPr>
            <a:r>
              <a:rPr lang="en-US" sz="3600">
                <a:latin typeface="Arial Black"/>
              </a:rPr>
              <a:t>0</a:t>
            </a:r>
            <a:r>
              <a:rPr lang="ru-RU" sz="3600">
                <a:latin typeface="Arial Black"/>
              </a:rPr>
              <a:t>2</a:t>
            </a:r>
            <a:endParaRPr lang="en-US" sz="3600">
              <a:latin typeface="Arial Black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6459458" y="1275236"/>
            <a:ext cx="1067286" cy="584990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6000" b="0">
                <a:solidFill>
                  <a:srgbClr val="025EA1"/>
                </a:solidFill>
                <a:ea typeface="Arial"/>
                <a:cs typeface="Arial"/>
              </a:defRPr>
            </a:lvl1pPr>
          </a:lstStyle>
          <a:p>
            <a:pPr>
              <a:defRPr/>
            </a:pPr>
            <a:r>
              <a:rPr lang="en-US" sz="3600">
                <a:latin typeface="Arial Black"/>
              </a:rPr>
              <a:t>0</a:t>
            </a:r>
            <a:r>
              <a:rPr lang="ru-RU" sz="3600">
                <a:latin typeface="Arial Black"/>
              </a:rPr>
              <a:t>3</a:t>
            </a:r>
            <a:endParaRPr lang="en-US" sz="3600">
              <a:latin typeface="Arial Black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1624516" y="3062460"/>
            <a:ext cx="1067286" cy="584990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6000" b="0">
                <a:solidFill>
                  <a:srgbClr val="025EA1"/>
                </a:solidFill>
                <a:ea typeface="Arial"/>
                <a:cs typeface="Arial"/>
              </a:defRPr>
            </a:lvl1pPr>
          </a:lstStyle>
          <a:p>
            <a:pPr>
              <a:defRPr/>
            </a:pPr>
            <a:r>
              <a:rPr lang="en-US" sz="3600">
                <a:latin typeface="Arial Black"/>
              </a:rPr>
              <a:t>0</a:t>
            </a:r>
            <a:r>
              <a:rPr lang="ru-RU" sz="3600">
                <a:latin typeface="Arial Black"/>
              </a:rPr>
              <a:t>4</a:t>
            </a:r>
            <a:endParaRPr lang="en-US" sz="3600">
              <a:latin typeface="Arial Black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4707247" y="3062460"/>
            <a:ext cx="1067286" cy="584990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6000" b="0">
                <a:solidFill>
                  <a:srgbClr val="025EA1"/>
                </a:solidFill>
                <a:ea typeface="Arial"/>
                <a:cs typeface="Arial"/>
              </a:defRPr>
            </a:lvl1pPr>
          </a:lstStyle>
          <a:p>
            <a:pPr>
              <a:defRPr/>
            </a:pPr>
            <a:r>
              <a:rPr lang="en-US" sz="3600">
                <a:latin typeface="Arial Black"/>
              </a:rPr>
              <a:t>0</a:t>
            </a:r>
            <a:r>
              <a:rPr lang="ru-RU" sz="3600">
                <a:latin typeface="Arial Black"/>
              </a:rPr>
              <a:t>5</a:t>
            </a:r>
            <a:endParaRPr lang="en-US" sz="3600">
              <a:latin typeface="Arial Black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4707247" y="3684263"/>
            <a:ext cx="2733531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>
                <a:latin typeface="Akrobat Light"/>
              </a:defRPr>
            </a:lvl1pPr>
          </a:lstStyle>
          <a:p>
            <a:pPr>
              <a:defRPr/>
            </a:pPr>
            <a:r>
              <a:rPr lang="ru-RU" sz="1200">
                <a:latin typeface="Arial Black"/>
              </a:rPr>
              <a:t>ДРУГИЕ ВАЖНЫЕ НА ВАШ ВЗГЛЯД ПОКАЗАТЕЛИ ПРОЕКТА</a:t>
            </a:r>
            <a:endParaRPr lang="en-US" sz="1200">
              <a:latin typeface="Arial Blac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565744" y="342078"/>
            <a:ext cx="863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dirty="0">
                <a:latin typeface="Arial Black"/>
              </a:rPr>
              <a:t>Команда </a:t>
            </a:r>
            <a:endParaRPr dirty="0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636864" y="1300480"/>
            <a:ext cx="1334176" cy="1493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ФОТО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565744" y="3290737"/>
            <a:ext cx="20726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latin typeface="Arial Black"/>
              </a:rPr>
              <a:t>ФИО</a:t>
            </a:r>
            <a:endParaRPr/>
          </a:p>
          <a:p>
            <a:pPr>
              <a:defRPr/>
            </a:pPr>
            <a:r>
              <a:rPr lang="ru-RU">
                <a:latin typeface="+mn-lt"/>
              </a:rPr>
              <a:t>Роль в проекте</a:t>
            </a:r>
            <a:endParaRPr/>
          </a:p>
          <a:p>
            <a:pPr>
              <a:defRPr/>
            </a:pPr>
            <a:r>
              <a:rPr lang="ru-RU">
                <a:latin typeface="+mn-lt"/>
              </a:rPr>
              <a:t>Ключевые компетенции для реализации проекта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400384" y="1300480"/>
            <a:ext cx="1334176" cy="1493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ФОТО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3329264" y="3290737"/>
            <a:ext cx="20726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latin typeface="Arial Black"/>
              </a:rPr>
              <a:t>ФИО</a:t>
            </a:r>
            <a:endParaRPr/>
          </a:p>
          <a:p>
            <a:pPr>
              <a:defRPr/>
            </a:pPr>
            <a:r>
              <a:rPr lang="ru-RU">
                <a:latin typeface="+mn-lt"/>
              </a:rPr>
              <a:t>Роль в проекте</a:t>
            </a:r>
            <a:endParaRPr/>
          </a:p>
          <a:p>
            <a:pPr>
              <a:defRPr/>
            </a:pPr>
            <a:r>
              <a:rPr lang="ru-RU">
                <a:latin typeface="+mn-lt"/>
              </a:rPr>
              <a:t>Ключевые компетенции для реализации проекта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5889584" y="1300480"/>
            <a:ext cx="1334176" cy="1493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ФОТО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5818464" y="3290737"/>
            <a:ext cx="20726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latin typeface="Arial Black"/>
              </a:rPr>
              <a:t>ФИО</a:t>
            </a:r>
            <a:endParaRPr/>
          </a:p>
          <a:p>
            <a:pPr>
              <a:defRPr/>
            </a:pPr>
            <a:r>
              <a:rPr lang="ru-RU">
                <a:latin typeface="+mn-lt"/>
              </a:rPr>
              <a:t>Роль в проекте</a:t>
            </a:r>
            <a:endParaRPr/>
          </a:p>
          <a:p>
            <a:pPr>
              <a:defRPr/>
            </a:pPr>
            <a:r>
              <a:rPr lang="ru-RU">
                <a:latin typeface="+mn-lt"/>
              </a:rPr>
              <a:t>Ключевые компетенции для реализации проекта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556031" y="156591"/>
            <a:ext cx="863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1"/>
                </a:solidFill>
                <a:latin typeface="Arial Black"/>
              </a:rPr>
              <a:t>Следующие шаги на 1 год</a:t>
            </a:r>
            <a:endParaRPr dirty="0"/>
          </a:p>
        </p:txBody>
      </p:sp>
      <p:cxnSp>
        <p:nvCxnSpPr>
          <p:cNvPr id="3" name="Прямая соединительная линия 2"/>
          <p:cNvCxnSpPr>
            <a:cxnSpLocks/>
          </p:cNvCxnSpPr>
          <p:nvPr/>
        </p:nvCxnSpPr>
        <p:spPr bwMode="auto">
          <a:xfrm>
            <a:off x="0" y="3690344"/>
            <a:ext cx="304800" cy="0"/>
          </a:xfrm>
          <a:prstGeom prst="line">
            <a:avLst/>
          </a:prstGeom>
          <a:ln w="38100">
            <a:solidFill>
              <a:srgbClr val="025EA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ubtitle 2"/>
          <p:cNvSpPr txBox="1"/>
          <p:nvPr/>
        </p:nvSpPr>
        <p:spPr bwMode="auto">
          <a:xfrm>
            <a:off x="565402" y="2024386"/>
            <a:ext cx="3053262" cy="14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latin typeface="Gilroy Light"/>
              </a:rPr>
              <a:t>…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587376" y="1797144"/>
            <a:ext cx="1262692" cy="1723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>
                <a:latin typeface="Akrobat Light"/>
              </a:defRPr>
            </a:lvl1pPr>
          </a:lstStyle>
          <a:p>
            <a:pPr>
              <a:defRPr/>
            </a:pPr>
            <a:r>
              <a:rPr lang="ru-RU">
                <a:latin typeface="Arial Black"/>
              </a:rPr>
              <a:t>ШАГ 1</a:t>
            </a:r>
            <a:endParaRPr lang="en-US">
              <a:latin typeface="Arial Black"/>
            </a:endParaRPr>
          </a:p>
        </p:txBody>
      </p:sp>
      <p:grpSp>
        <p:nvGrpSpPr>
          <p:cNvPr id="6" name="Группа 5"/>
          <p:cNvGrpSpPr/>
          <p:nvPr/>
        </p:nvGrpSpPr>
        <p:grpSpPr bwMode="auto">
          <a:xfrm>
            <a:off x="421762" y="3264843"/>
            <a:ext cx="964910" cy="831816"/>
            <a:chOff x="417821" y="940569"/>
            <a:chExt cx="775186" cy="668262"/>
          </a:xfrm>
        </p:grpSpPr>
        <p:sp>
          <p:nvSpPr>
            <p:cNvPr id="7" name="Шестиугольник 6"/>
            <p:cNvSpPr/>
            <p:nvPr/>
          </p:nvSpPr>
          <p:spPr bwMode="auto">
            <a:xfrm>
              <a:off x="473849" y="994133"/>
              <a:ext cx="663135" cy="57167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bg1"/>
            </a:solidFill>
            <a:ln w="2540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Шестиугольник 7"/>
            <p:cNvSpPr/>
            <p:nvPr/>
          </p:nvSpPr>
          <p:spPr bwMode="auto">
            <a:xfrm>
              <a:off x="417821" y="940569"/>
              <a:ext cx="775186" cy="66826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2540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9" name="TextBox 8"/>
          <p:cNvSpPr txBox="1"/>
          <p:nvPr/>
        </p:nvSpPr>
        <p:spPr bwMode="auto">
          <a:xfrm>
            <a:off x="631310" y="3435607"/>
            <a:ext cx="842264" cy="584990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6000" b="0">
                <a:solidFill>
                  <a:srgbClr val="025EA1"/>
                </a:solidFill>
                <a:ea typeface="Arial"/>
                <a:cs typeface="Arial"/>
              </a:defRPr>
            </a:lvl1pPr>
          </a:lstStyle>
          <a:p>
            <a:pPr>
              <a:defRPr/>
            </a:pPr>
            <a:r>
              <a:rPr lang="en-US" sz="3600">
                <a:latin typeface="Arial Black"/>
              </a:rPr>
              <a:t>01</a:t>
            </a:r>
            <a:endParaRPr/>
          </a:p>
        </p:txBody>
      </p:sp>
      <p:grpSp>
        <p:nvGrpSpPr>
          <p:cNvPr id="10" name="Группа 9"/>
          <p:cNvGrpSpPr/>
          <p:nvPr/>
        </p:nvGrpSpPr>
        <p:grpSpPr bwMode="auto">
          <a:xfrm>
            <a:off x="2040532" y="3264843"/>
            <a:ext cx="964910" cy="831816"/>
            <a:chOff x="417821" y="940569"/>
            <a:chExt cx="775186" cy="668262"/>
          </a:xfrm>
        </p:grpSpPr>
        <p:sp>
          <p:nvSpPr>
            <p:cNvPr id="11" name="Шестиугольник 10"/>
            <p:cNvSpPr/>
            <p:nvPr/>
          </p:nvSpPr>
          <p:spPr bwMode="auto">
            <a:xfrm>
              <a:off x="473849" y="994133"/>
              <a:ext cx="663135" cy="57167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bg1"/>
            </a:solidFill>
            <a:ln w="2540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" name="Шестиугольник 11"/>
            <p:cNvSpPr/>
            <p:nvPr/>
          </p:nvSpPr>
          <p:spPr bwMode="auto">
            <a:xfrm>
              <a:off x="417821" y="940569"/>
              <a:ext cx="775186" cy="66826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2540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3" name="TextBox 12"/>
          <p:cNvSpPr txBox="1"/>
          <p:nvPr/>
        </p:nvSpPr>
        <p:spPr bwMode="auto">
          <a:xfrm>
            <a:off x="2202217" y="3435607"/>
            <a:ext cx="842264" cy="584990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6000" b="0">
                <a:solidFill>
                  <a:srgbClr val="025EA1"/>
                </a:solidFill>
                <a:ea typeface="Arial"/>
                <a:cs typeface="Arial"/>
              </a:defRPr>
            </a:lvl1pPr>
          </a:lstStyle>
          <a:p>
            <a:pPr>
              <a:defRPr/>
            </a:pPr>
            <a:r>
              <a:rPr lang="en-US" sz="3600">
                <a:latin typeface="Arial Black"/>
              </a:rPr>
              <a:t>0</a:t>
            </a:r>
            <a:r>
              <a:rPr lang="ru-RU" sz="3600">
                <a:latin typeface="Arial Black"/>
              </a:rPr>
              <a:t>2</a:t>
            </a:r>
            <a:endParaRPr lang="en-US" sz="3600">
              <a:latin typeface="Arial Black"/>
            </a:endParaRPr>
          </a:p>
        </p:txBody>
      </p:sp>
      <p:cxnSp>
        <p:nvCxnSpPr>
          <p:cNvPr id="30" name="Прямая соединительная линия 29"/>
          <p:cNvCxnSpPr>
            <a:cxnSpLocks/>
          </p:cNvCxnSpPr>
          <p:nvPr/>
        </p:nvCxnSpPr>
        <p:spPr bwMode="auto">
          <a:xfrm>
            <a:off x="1453477" y="3690344"/>
            <a:ext cx="548043" cy="0"/>
          </a:xfrm>
          <a:prstGeom prst="line">
            <a:avLst/>
          </a:prstGeom>
          <a:ln w="38100">
            <a:solidFill>
              <a:srgbClr val="025EA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cxnSpLocks/>
          </p:cNvCxnSpPr>
          <p:nvPr/>
        </p:nvCxnSpPr>
        <p:spPr bwMode="auto">
          <a:xfrm>
            <a:off x="3078438" y="3690344"/>
            <a:ext cx="531469" cy="0"/>
          </a:xfrm>
          <a:prstGeom prst="line">
            <a:avLst/>
          </a:prstGeom>
          <a:ln w="38100">
            <a:solidFill>
              <a:srgbClr val="025EA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cxnSpLocks/>
          </p:cNvCxnSpPr>
          <p:nvPr/>
        </p:nvCxnSpPr>
        <p:spPr bwMode="auto">
          <a:xfrm>
            <a:off x="917460" y="2593715"/>
            <a:ext cx="0" cy="602206"/>
          </a:xfrm>
          <a:prstGeom prst="line">
            <a:avLst/>
          </a:prstGeom>
          <a:ln w="19050">
            <a:solidFill>
              <a:srgbClr val="025EA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cxnSpLocks/>
          </p:cNvCxnSpPr>
          <p:nvPr/>
        </p:nvCxnSpPr>
        <p:spPr bwMode="auto">
          <a:xfrm>
            <a:off x="2522988" y="4212274"/>
            <a:ext cx="0" cy="602206"/>
          </a:xfrm>
          <a:prstGeom prst="line">
            <a:avLst/>
          </a:prstGeom>
          <a:ln w="19050">
            <a:solidFill>
              <a:srgbClr val="025EA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 bwMode="auto">
          <a:xfrm>
            <a:off x="2182120" y="4869332"/>
            <a:ext cx="1262692" cy="1723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>
                <a:latin typeface="Akrobat Light"/>
              </a:defRPr>
            </a:lvl1pPr>
          </a:lstStyle>
          <a:p>
            <a:pPr>
              <a:defRPr/>
            </a:pPr>
            <a:r>
              <a:rPr lang="ru-RU">
                <a:latin typeface="Arial Black"/>
              </a:rPr>
              <a:t>ШАГ 2</a:t>
            </a:r>
            <a:endParaRPr lang="en-US">
              <a:latin typeface="Arial Black"/>
            </a:endParaRPr>
          </a:p>
        </p:txBody>
      </p:sp>
      <p:sp>
        <p:nvSpPr>
          <p:cNvPr id="66" name="Subtitle 2"/>
          <p:cNvSpPr txBox="1"/>
          <p:nvPr/>
        </p:nvSpPr>
        <p:spPr bwMode="auto">
          <a:xfrm>
            <a:off x="3787503" y="2024386"/>
            <a:ext cx="3053262" cy="14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latin typeface="Gilroy Light"/>
              </a:rPr>
              <a:t>….</a:t>
            </a:r>
          </a:p>
        </p:txBody>
      </p:sp>
      <p:sp>
        <p:nvSpPr>
          <p:cNvPr id="67" name="TextBox 66"/>
          <p:cNvSpPr txBox="1"/>
          <p:nvPr/>
        </p:nvSpPr>
        <p:spPr bwMode="auto">
          <a:xfrm>
            <a:off x="3809477" y="1797144"/>
            <a:ext cx="1262692" cy="176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>
                <a:latin typeface="Akrobat Light"/>
              </a:defRPr>
            </a:lvl1pPr>
          </a:lstStyle>
          <a:p>
            <a:pPr>
              <a:defRPr/>
            </a:pPr>
            <a:r>
              <a:rPr lang="ru-RU">
                <a:latin typeface="Arial Black"/>
              </a:rPr>
              <a:t>ШАГ 3</a:t>
            </a:r>
            <a:endParaRPr lang="en-US">
              <a:latin typeface="Arial Black"/>
            </a:endParaRPr>
          </a:p>
        </p:txBody>
      </p:sp>
      <p:grpSp>
        <p:nvGrpSpPr>
          <p:cNvPr id="68" name="Группа 67"/>
          <p:cNvGrpSpPr/>
          <p:nvPr/>
        </p:nvGrpSpPr>
        <p:grpSpPr bwMode="auto">
          <a:xfrm>
            <a:off x="3643864" y="3264843"/>
            <a:ext cx="964910" cy="831816"/>
            <a:chOff x="417821" y="940569"/>
            <a:chExt cx="775186" cy="668262"/>
          </a:xfrm>
        </p:grpSpPr>
        <p:sp>
          <p:nvSpPr>
            <p:cNvPr id="69" name="Шестиугольник 68"/>
            <p:cNvSpPr/>
            <p:nvPr/>
          </p:nvSpPr>
          <p:spPr bwMode="auto">
            <a:xfrm>
              <a:off x="473849" y="994133"/>
              <a:ext cx="663135" cy="57167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bg1"/>
            </a:solidFill>
            <a:ln w="2540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0" name="Шестиугольник 69"/>
            <p:cNvSpPr/>
            <p:nvPr/>
          </p:nvSpPr>
          <p:spPr bwMode="auto">
            <a:xfrm>
              <a:off x="417821" y="940569"/>
              <a:ext cx="775186" cy="66826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2540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71" name="TextBox 70"/>
          <p:cNvSpPr txBox="1"/>
          <p:nvPr/>
        </p:nvSpPr>
        <p:spPr bwMode="auto">
          <a:xfrm>
            <a:off x="3853411" y="3435607"/>
            <a:ext cx="842264" cy="584990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6000" b="0">
                <a:solidFill>
                  <a:srgbClr val="025EA1"/>
                </a:solidFill>
                <a:ea typeface="Arial"/>
                <a:cs typeface="Arial"/>
              </a:defRPr>
            </a:lvl1pPr>
          </a:lstStyle>
          <a:p>
            <a:pPr>
              <a:defRPr/>
            </a:pPr>
            <a:r>
              <a:rPr lang="ru-RU" sz="3600">
                <a:latin typeface="Arial Black"/>
              </a:rPr>
              <a:t>03</a:t>
            </a:r>
            <a:endParaRPr lang="en-US" sz="3600">
              <a:latin typeface="Arial Black"/>
            </a:endParaRPr>
          </a:p>
        </p:txBody>
      </p:sp>
      <p:grpSp>
        <p:nvGrpSpPr>
          <p:cNvPr id="72" name="Группа 71"/>
          <p:cNvGrpSpPr/>
          <p:nvPr/>
        </p:nvGrpSpPr>
        <p:grpSpPr bwMode="auto">
          <a:xfrm>
            <a:off x="5262634" y="3264843"/>
            <a:ext cx="964910" cy="831816"/>
            <a:chOff x="417821" y="940569"/>
            <a:chExt cx="775186" cy="668262"/>
          </a:xfrm>
        </p:grpSpPr>
        <p:sp>
          <p:nvSpPr>
            <p:cNvPr id="73" name="Шестиугольник 72"/>
            <p:cNvSpPr/>
            <p:nvPr/>
          </p:nvSpPr>
          <p:spPr bwMode="auto">
            <a:xfrm>
              <a:off x="473849" y="994133"/>
              <a:ext cx="663135" cy="57167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bg1"/>
            </a:solidFill>
            <a:ln w="2540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4" name="Шестиугольник 73"/>
            <p:cNvSpPr/>
            <p:nvPr/>
          </p:nvSpPr>
          <p:spPr bwMode="auto">
            <a:xfrm>
              <a:off x="417821" y="940569"/>
              <a:ext cx="775186" cy="66826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2540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75" name="TextBox 74"/>
          <p:cNvSpPr txBox="1"/>
          <p:nvPr/>
        </p:nvSpPr>
        <p:spPr bwMode="auto">
          <a:xfrm>
            <a:off x="5424318" y="3435607"/>
            <a:ext cx="842264" cy="584990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6000" b="0">
                <a:solidFill>
                  <a:srgbClr val="025EA1"/>
                </a:solidFill>
                <a:ea typeface="Arial"/>
                <a:cs typeface="Arial"/>
              </a:defRPr>
            </a:lvl1pPr>
          </a:lstStyle>
          <a:p>
            <a:pPr>
              <a:defRPr/>
            </a:pPr>
            <a:r>
              <a:rPr lang="en-US" sz="3600">
                <a:latin typeface="Arial Black"/>
              </a:rPr>
              <a:t>0</a:t>
            </a:r>
            <a:r>
              <a:rPr lang="ru-RU" sz="3600">
                <a:latin typeface="Arial Black"/>
              </a:rPr>
              <a:t>4</a:t>
            </a:r>
            <a:endParaRPr lang="en-US" sz="3600">
              <a:latin typeface="Arial Black"/>
            </a:endParaRPr>
          </a:p>
        </p:txBody>
      </p:sp>
      <p:cxnSp>
        <p:nvCxnSpPr>
          <p:cNvPr id="76" name="Прямая соединительная линия 75"/>
          <p:cNvCxnSpPr>
            <a:cxnSpLocks/>
          </p:cNvCxnSpPr>
          <p:nvPr/>
        </p:nvCxnSpPr>
        <p:spPr bwMode="auto">
          <a:xfrm>
            <a:off x="4675577" y="3690344"/>
            <a:ext cx="548043" cy="0"/>
          </a:xfrm>
          <a:prstGeom prst="line">
            <a:avLst/>
          </a:prstGeom>
          <a:ln w="38100">
            <a:solidFill>
              <a:srgbClr val="025EA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cxnSpLocks/>
          </p:cNvCxnSpPr>
          <p:nvPr/>
        </p:nvCxnSpPr>
        <p:spPr bwMode="auto">
          <a:xfrm>
            <a:off x="6300539" y="3690344"/>
            <a:ext cx="531469" cy="0"/>
          </a:xfrm>
          <a:prstGeom prst="line">
            <a:avLst/>
          </a:prstGeom>
          <a:ln w="38100">
            <a:solidFill>
              <a:srgbClr val="025EA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>
            <a:cxnSpLocks/>
          </p:cNvCxnSpPr>
          <p:nvPr/>
        </p:nvCxnSpPr>
        <p:spPr bwMode="auto">
          <a:xfrm>
            <a:off x="4139561" y="2593715"/>
            <a:ext cx="0" cy="602206"/>
          </a:xfrm>
          <a:prstGeom prst="line">
            <a:avLst/>
          </a:prstGeom>
          <a:ln w="19050">
            <a:solidFill>
              <a:srgbClr val="025EA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>
            <a:cxnSpLocks/>
          </p:cNvCxnSpPr>
          <p:nvPr/>
        </p:nvCxnSpPr>
        <p:spPr bwMode="auto">
          <a:xfrm>
            <a:off x="5745089" y="4212274"/>
            <a:ext cx="0" cy="602206"/>
          </a:xfrm>
          <a:prstGeom prst="line">
            <a:avLst/>
          </a:prstGeom>
          <a:ln w="19050">
            <a:solidFill>
              <a:srgbClr val="025EA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Subtitle 2"/>
          <p:cNvSpPr txBox="1"/>
          <p:nvPr/>
        </p:nvSpPr>
        <p:spPr bwMode="auto">
          <a:xfrm>
            <a:off x="5419507" y="4720060"/>
            <a:ext cx="3053262" cy="14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latin typeface="Gilroy Light"/>
              </a:rPr>
              <a:t>….</a:t>
            </a:r>
          </a:p>
        </p:txBody>
      </p:sp>
      <p:sp>
        <p:nvSpPr>
          <p:cNvPr id="81" name="TextBox 80"/>
          <p:cNvSpPr txBox="1"/>
          <p:nvPr/>
        </p:nvSpPr>
        <p:spPr bwMode="auto">
          <a:xfrm>
            <a:off x="5404221" y="4869332"/>
            <a:ext cx="1262692" cy="176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>
                <a:latin typeface="Akrobat Light"/>
              </a:defRPr>
            </a:lvl1pPr>
          </a:lstStyle>
          <a:p>
            <a:pPr>
              <a:defRPr/>
            </a:pPr>
            <a:r>
              <a:rPr lang="ru-RU">
                <a:latin typeface="Arial Black"/>
              </a:rPr>
              <a:t>ШАГ 4</a:t>
            </a:r>
            <a:endParaRPr lang="en-US">
              <a:latin typeface="Arial Black"/>
            </a:endParaRPr>
          </a:p>
        </p:txBody>
      </p:sp>
      <p:cxnSp>
        <p:nvCxnSpPr>
          <p:cNvPr id="90" name="Прямая соединительная линия 89"/>
          <p:cNvCxnSpPr>
            <a:cxnSpLocks/>
          </p:cNvCxnSpPr>
          <p:nvPr/>
        </p:nvCxnSpPr>
        <p:spPr bwMode="auto">
          <a:xfrm>
            <a:off x="6300241" y="3690344"/>
            <a:ext cx="531469" cy="0"/>
          </a:xfrm>
          <a:prstGeom prst="line">
            <a:avLst/>
          </a:prstGeom>
          <a:ln w="38100">
            <a:solidFill>
              <a:srgbClr val="025EA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Subtitle 2"/>
          <p:cNvSpPr txBox="1"/>
          <p:nvPr/>
        </p:nvSpPr>
        <p:spPr bwMode="auto">
          <a:xfrm>
            <a:off x="7009306" y="1647872"/>
            <a:ext cx="2193900" cy="14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spcAft>
                <a:spcPts val="600"/>
              </a:spcAft>
              <a:defRPr sz="1200">
                <a:solidFill>
                  <a:srgbClr val="333333"/>
                </a:solidFill>
              </a:defRPr>
            </a:lvl1pPr>
          </a:lstStyle>
          <a:p>
            <a:pPr>
              <a:defRPr/>
            </a:pPr>
            <a:r>
              <a:rPr lang="ru-RU">
                <a:latin typeface="Gilroy Light"/>
              </a:rPr>
              <a:t>…..</a:t>
            </a:r>
          </a:p>
        </p:txBody>
      </p:sp>
      <p:sp>
        <p:nvSpPr>
          <p:cNvPr id="92" name="TextBox 91"/>
          <p:cNvSpPr txBox="1"/>
          <p:nvPr/>
        </p:nvSpPr>
        <p:spPr bwMode="auto">
          <a:xfrm>
            <a:off x="7031280" y="1797144"/>
            <a:ext cx="1262692" cy="176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>
                <a:latin typeface="Akrobat Light"/>
              </a:defRPr>
            </a:lvl1pPr>
          </a:lstStyle>
          <a:p>
            <a:pPr>
              <a:defRPr/>
            </a:pPr>
            <a:r>
              <a:rPr lang="ru-RU">
                <a:latin typeface="Arial Black"/>
              </a:rPr>
              <a:t>ШАГ 5</a:t>
            </a:r>
            <a:endParaRPr lang="en-US">
              <a:latin typeface="Arial Black"/>
            </a:endParaRPr>
          </a:p>
        </p:txBody>
      </p:sp>
      <p:grpSp>
        <p:nvGrpSpPr>
          <p:cNvPr id="93" name="Группа 92"/>
          <p:cNvGrpSpPr/>
          <p:nvPr/>
        </p:nvGrpSpPr>
        <p:grpSpPr bwMode="auto">
          <a:xfrm>
            <a:off x="6865667" y="3264843"/>
            <a:ext cx="964910" cy="831816"/>
            <a:chOff x="417821" y="940569"/>
            <a:chExt cx="775186" cy="668262"/>
          </a:xfrm>
        </p:grpSpPr>
        <p:sp>
          <p:nvSpPr>
            <p:cNvPr id="94" name="Шестиугольник 93"/>
            <p:cNvSpPr/>
            <p:nvPr/>
          </p:nvSpPr>
          <p:spPr bwMode="auto">
            <a:xfrm>
              <a:off x="473849" y="994133"/>
              <a:ext cx="663135" cy="57167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bg1"/>
            </a:solidFill>
            <a:ln w="2540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5" name="Шестиугольник 94"/>
            <p:cNvSpPr/>
            <p:nvPr/>
          </p:nvSpPr>
          <p:spPr bwMode="auto">
            <a:xfrm>
              <a:off x="417821" y="940569"/>
              <a:ext cx="775186" cy="66826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25400">
              <a:solidFill>
                <a:srgbClr val="025E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96" name="TextBox 95"/>
          <p:cNvSpPr txBox="1"/>
          <p:nvPr/>
        </p:nvSpPr>
        <p:spPr bwMode="auto">
          <a:xfrm>
            <a:off x="7075214" y="3435607"/>
            <a:ext cx="842264" cy="584990"/>
          </a:xfrm>
          <a:prstGeom prst="rect">
            <a:avLst/>
          </a:prstGeom>
        </p:spPr>
        <p:txBody>
          <a:bodyPr lIns="0" tIns="0" rIns="0" bIns="36000" anchor="t" anchorCtr="0"/>
          <a:lstStyle>
            <a:defPPr>
              <a:defRPr lang="en-US"/>
            </a:defPPr>
            <a:lvl1pPr defTabSz="1042690">
              <a:lnSpc>
                <a:spcPct val="90000"/>
              </a:lnSpc>
              <a:spcBef>
                <a:spcPts val="0"/>
              </a:spcBef>
              <a:buNone/>
              <a:defRPr sz="6000" b="0">
                <a:solidFill>
                  <a:srgbClr val="025EA1"/>
                </a:solidFill>
                <a:ea typeface="Arial"/>
                <a:cs typeface="Arial"/>
              </a:defRPr>
            </a:lvl1pPr>
          </a:lstStyle>
          <a:p>
            <a:pPr>
              <a:defRPr/>
            </a:pPr>
            <a:r>
              <a:rPr lang="ru-RU" sz="3600">
                <a:latin typeface="Arial Black"/>
              </a:rPr>
              <a:t>05</a:t>
            </a:r>
            <a:endParaRPr lang="en-US" sz="3600">
              <a:latin typeface="Arial Black"/>
            </a:endParaRPr>
          </a:p>
        </p:txBody>
      </p:sp>
      <p:cxnSp>
        <p:nvCxnSpPr>
          <p:cNvPr id="97" name="Прямая соединительная линия 96"/>
          <p:cNvCxnSpPr>
            <a:cxnSpLocks/>
          </p:cNvCxnSpPr>
          <p:nvPr/>
        </p:nvCxnSpPr>
        <p:spPr bwMode="auto">
          <a:xfrm>
            <a:off x="7360281" y="2593715"/>
            <a:ext cx="0" cy="602206"/>
          </a:xfrm>
          <a:prstGeom prst="line">
            <a:avLst/>
          </a:prstGeom>
          <a:ln w="19050">
            <a:solidFill>
              <a:srgbClr val="025EA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 bwMode="auto">
          <a:xfrm>
            <a:off x="541334" y="875871"/>
            <a:ext cx="71128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</a:rPr>
              <a:t>Опишите дальнейшие шаги по исследованию рынка, разработки продукта и вывод продукта на рынок (если требуется обязательная сертификация, то обязательно укажите данный шаг)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565744" y="342078"/>
            <a:ext cx="6144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dirty="0">
                <a:latin typeface="Arial Black"/>
              </a:rPr>
              <a:t>Финансово-экономическая модель проекта </a:t>
            </a:r>
            <a:endParaRPr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75152" y="1794154"/>
          <a:ext cx="7981900" cy="17348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6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3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3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3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32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32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32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32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32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320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3081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sz="12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 Black"/>
                        </a:rPr>
                        <a:t>Год</a:t>
                      </a:r>
                      <a:endParaRPr/>
                    </a:p>
                  </a:txBody>
                  <a:tcPr marL="7958" marR="7958" marT="795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2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 Black"/>
                        </a:rPr>
                        <a:t>2024</a:t>
                      </a:r>
                      <a:endParaRPr sz="12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Arial Black"/>
                      </a:endParaRPr>
                    </a:p>
                  </a:txBody>
                  <a:tcPr marL="7958" marR="7958" marT="795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2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 Black"/>
                        </a:rPr>
                        <a:t>2025</a:t>
                      </a:r>
                      <a:endParaRPr sz="12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Arial Black"/>
                      </a:endParaRPr>
                    </a:p>
                  </a:txBody>
                  <a:tcPr marL="7958" marR="7958" marT="795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2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 Black"/>
                        </a:rPr>
                        <a:t>2026</a:t>
                      </a:r>
                      <a:endParaRPr sz="12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Arial Black"/>
                      </a:endParaRPr>
                    </a:p>
                  </a:txBody>
                  <a:tcPr marL="7958" marR="7958" marT="795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2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 Black"/>
                        </a:rPr>
                        <a:t>2027</a:t>
                      </a:r>
                      <a:endParaRPr sz="12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Arial Black"/>
                      </a:endParaRPr>
                    </a:p>
                  </a:txBody>
                  <a:tcPr marL="7958" marR="7958" marT="795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2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 Black"/>
                        </a:rPr>
                        <a:t>2028</a:t>
                      </a:r>
                      <a:endParaRPr sz="12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Arial Black"/>
                      </a:endParaRPr>
                    </a:p>
                  </a:txBody>
                  <a:tcPr marL="7958" marR="7958" marT="795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2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 Black"/>
                        </a:rPr>
                        <a:t>2029</a:t>
                      </a:r>
                      <a:endParaRPr sz="12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Arial Black"/>
                      </a:endParaRPr>
                    </a:p>
                  </a:txBody>
                  <a:tcPr marL="7958" marR="7958" marT="795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2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 Black"/>
                        </a:rPr>
                        <a:t>2030</a:t>
                      </a:r>
                      <a:endParaRPr sz="12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Arial Black"/>
                      </a:endParaRPr>
                    </a:p>
                  </a:txBody>
                  <a:tcPr marL="7958" marR="7958" marT="795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2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 Black"/>
                        </a:rPr>
                        <a:t>2031</a:t>
                      </a:r>
                      <a:endParaRPr sz="12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Arial Black"/>
                      </a:endParaRPr>
                    </a:p>
                  </a:txBody>
                  <a:tcPr marL="7958" marR="7958" marT="795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2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 Black"/>
                        </a:rPr>
                        <a:t>2032</a:t>
                      </a:r>
                      <a:endParaRPr sz="12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Arial Black"/>
                      </a:endParaRPr>
                    </a:p>
                  </a:txBody>
                  <a:tcPr marL="7958" marR="7958" marT="795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 Black"/>
                        </a:rPr>
                        <a:t>2033</a:t>
                      </a:r>
                      <a:endParaRPr sz="12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Arial Black"/>
                      </a:endParaRPr>
                    </a:p>
                  </a:txBody>
                  <a:tcPr marL="7958" marR="7958" marT="795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 Black"/>
                        </a:rPr>
                        <a:t>2034</a:t>
                      </a:r>
                      <a:endParaRPr sz="12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Arial Black"/>
                      </a:endParaRPr>
                    </a:p>
                  </a:txBody>
                  <a:tcPr marL="7958" marR="7958" marT="795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defRPr/>
                      </a:pPr>
                      <a:r>
                        <a:rPr lang="ru-RU" sz="12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Объем продаж, шт.</a:t>
                      </a:r>
                      <a:endParaRPr/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defRPr/>
                      </a:pPr>
                      <a:r>
                        <a:rPr lang="ru-RU" sz="12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Выручка, млн руб.</a:t>
                      </a:r>
                      <a:endParaRPr/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defRPr/>
                      </a:pPr>
                      <a:r>
                        <a:rPr lang="ru-RU" sz="12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Необходимые инвестиции</a:t>
                      </a: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latin typeface="Gilroy Light"/>
                      </a:endParaRPr>
                    </a:p>
                  </a:txBody>
                  <a:tcPr marL="10568" marR="10568" marT="10568" marB="0" anchor="ctr">
                    <a:lnL w="6350" algn="ctr">
                      <a:solidFill>
                        <a:schemeClr val="tx1"/>
                      </a:solidFill>
                    </a:lnL>
                    <a:lnR w="6350" algn="ctr">
                      <a:solidFill>
                        <a:schemeClr val="tx1"/>
                      </a:solidFill>
                    </a:lnR>
                    <a:lnT w="6350" algn="ctr">
                      <a:solidFill>
                        <a:schemeClr val="tx1"/>
                      </a:solidFill>
                    </a:lnT>
                    <a:lnB w="6350" algn="ctr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esentation_16x9_white_templat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508</Words>
  <Application>Microsoft Macintosh PowerPoint</Application>
  <DocSecurity>0</DocSecurity>
  <PresentationFormat>Произвольный</PresentationFormat>
  <Paragraphs>145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Gilroy ExtraBold</vt:lpstr>
      <vt:lpstr>Gilroy Light</vt:lpstr>
      <vt:lpstr>Presentation_16x9_white_template</vt:lpstr>
      <vt:lpstr>1_Custom Design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Анна Хомякова</dc:creator>
  <cp:keywords/>
  <dc:description/>
  <cp:lastModifiedBy>Семен Волч</cp:lastModifiedBy>
  <cp:revision>180</cp:revision>
  <dcterms:created xsi:type="dcterms:W3CDTF">2019-09-24T12:37:05Z</dcterms:created>
  <dcterms:modified xsi:type="dcterms:W3CDTF">2025-01-24T07:35:04Z</dcterms:modified>
  <cp:category/>
  <dc:identifier/>
  <cp:contentStatus/>
  <dc:language/>
  <cp:version/>
</cp:coreProperties>
</file>