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9" r:id="rId2"/>
    <p:sldId id="278" r:id="rId3"/>
    <p:sldId id="303" r:id="rId4"/>
    <p:sldId id="321" r:id="rId5"/>
    <p:sldId id="320" r:id="rId6"/>
    <p:sldId id="288" r:id="rId7"/>
    <p:sldId id="290" r:id="rId8"/>
    <p:sldId id="294" r:id="rId9"/>
    <p:sldId id="319" r:id="rId10"/>
    <p:sldId id="317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109" d="100"/>
          <a:sy n="109" d="100"/>
        </p:scale>
        <p:origin x="16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33FBD-F210-4056-92F3-8CA7DFB614EB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E0902-6602-47CD-9193-17E7F79E0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3710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ADCAC-96FE-494F-8E01-A3B969127B0F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39E6E-92E5-4229-A585-36BA4A449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2936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39E6E-92E5-4229-A585-36BA4A449D29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7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бъект 4"/>
          <p:cNvSpPr>
            <a:spLocks noGrp="1"/>
          </p:cNvSpPr>
          <p:nvPr>
            <p:ph sz="quarter" idx="12"/>
          </p:nvPr>
        </p:nvSpPr>
        <p:spPr>
          <a:xfrm>
            <a:off x="251520" y="1484784"/>
            <a:ext cx="8640960" cy="4593512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rgbClr val="558ED5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30832" y="44624"/>
            <a:ext cx="8661648" cy="9361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004208" y="6418826"/>
            <a:ext cx="2343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www.iate.obninsk.ru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804248" y="64533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76ABB93-8925-4FCD-94F1-76BAEEF04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74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51520" y="188641"/>
            <a:ext cx="8712968" cy="72008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Содержание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88073" y="1499511"/>
            <a:ext cx="6926262" cy="593832"/>
          </a:xfrm>
          <a:prstGeom prst="rect">
            <a:avLst/>
          </a:prstGeom>
          <a:solidFill>
            <a:srgbClr val="D7DAE0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477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2306" y="1499510"/>
            <a:ext cx="639450" cy="593831"/>
          </a:xfrm>
          <a:prstGeom prst="rect">
            <a:avLst/>
          </a:prstGeom>
          <a:solidFill>
            <a:srgbClr val="8C292A"/>
          </a:solidFill>
          <a:ln>
            <a:solidFill>
              <a:srgbClr val="8C2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85147" y="2276872"/>
            <a:ext cx="6926262" cy="593832"/>
          </a:xfrm>
          <a:prstGeom prst="rect">
            <a:avLst/>
          </a:prstGeom>
          <a:solidFill>
            <a:srgbClr val="D7DAE0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477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3528" y="2276871"/>
            <a:ext cx="639450" cy="593831"/>
          </a:xfrm>
          <a:prstGeom prst="rect">
            <a:avLst/>
          </a:prstGeom>
          <a:solidFill>
            <a:srgbClr val="8C292A"/>
          </a:solidFill>
          <a:ln>
            <a:solidFill>
              <a:srgbClr val="8C2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79295" y="3068960"/>
            <a:ext cx="6926262" cy="593832"/>
          </a:xfrm>
          <a:prstGeom prst="rect">
            <a:avLst/>
          </a:prstGeom>
          <a:solidFill>
            <a:srgbClr val="D7DAE0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477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3528" y="3068959"/>
            <a:ext cx="639450" cy="593831"/>
          </a:xfrm>
          <a:prstGeom prst="rect">
            <a:avLst/>
          </a:prstGeom>
          <a:solidFill>
            <a:srgbClr val="8C292A"/>
          </a:solidFill>
          <a:ln>
            <a:solidFill>
              <a:srgbClr val="8C2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62367" y="3861048"/>
            <a:ext cx="6926262" cy="593832"/>
          </a:xfrm>
          <a:prstGeom prst="rect">
            <a:avLst/>
          </a:prstGeom>
          <a:solidFill>
            <a:srgbClr val="D7DAE0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477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06600" y="3861047"/>
            <a:ext cx="639450" cy="593831"/>
          </a:xfrm>
          <a:prstGeom prst="rect">
            <a:avLst/>
          </a:prstGeom>
          <a:solidFill>
            <a:srgbClr val="8C292A"/>
          </a:solidFill>
          <a:ln>
            <a:solidFill>
              <a:srgbClr val="8C2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51992" y="4655158"/>
            <a:ext cx="6926262" cy="593832"/>
          </a:xfrm>
          <a:prstGeom prst="rect">
            <a:avLst/>
          </a:prstGeom>
          <a:solidFill>
            <a:srgbClr val="D7DAE0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477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6600" y="4655159"/>
            <a:ext cx="639450" cy="593831"/>
          </a:xfrm>
          <a:prstGeom prst="rect">
            <a:avLst/>
          </a:prstGeom>
          <a:solidFill>
            <a:srgbClr val="8C292A"/>
          </a:solidFill>
          <a:ln>
            <a:solidFill>
              <a:srgbClr val="8C2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46050" y="5445224"/>
            <a:ext cx="6926262" cy="593832"/>
          </a:xfrm>
          <a:prstGeom prst="rect">
            <a:avLst/>
          </a:prstGeom>
          <a:solidFill>
            <a:srgbClr val="D7DAE0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477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06600" y="5444305"/>
            <a:ext cx="639450" cy="593831"/>
          </a:xfrm>
          <a:prstGeom prst="rect">
            <a:avLst/>
          </a:prstGeom>
          <a:solidFill>
            <a:srgbClr val="8C292A"/>
          </a:solidFill>
          <a:ln>
            <a:solidFill>
              <a:srgbClr val="8C2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23" hasCustomPrompt="1"/>
          </p:nvPr>
        </p:nvSpPr>
        <p:spPr>
          <a:xfrm>
            <a:off x="436007" y="1499511"/>
            <a:ext cx="432048" cy="5938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4" hasCustomPrompt="1"/>
          </p:nvPr>
        </p:nvSpPr>
        <p:spPr>
          <a:xfrm>
            <a:off x="1187624" y="1499509"/>
            <a:ext cx="4824710" cy="5938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Первый раздел</a:t>
            </a:r>
          </a:p>
        </p:txBody>
      </p:sp>
      <p:sp>
        <p:nvSpPr>
          <p:cNvPr id="50" name="Текст 6"/>
          <p:cNvSpPr>
            <a:spLocks noGrp="1"/>
          </p:cNvSpPr>
          <p:nvPr>
            <p:ph type="body" sz="quarter" idx="25" hasCustomPrompt="1"/>
          </p:nvPr>
        </p:nvSpPr>
        <p:spPr>
          <a:xfrm>
            <a:off x="436007" y="2276871"/>
            <a:ext cx="432048" cy="5938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51" name="Текст 6"/>
          <p:cNvSpPr>
            <a:spLocks noGrp="1"/>
          </p:cNvSpPr>
          <p:nvPr>
            <p:ph type="body" sz="quarter" idx="26" hasCustomPrompt="1"/>
          </p:nvPr>
        </p:nvSpPr>
        <p:spPr>
          <a:xfrm>
            <a:off x="427229" y="3068962"/>
            <a:ext cx="432048" cy="5938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3</a:t>
            </a:r>
          </a:p>
        </p:txBody>
      </p:sp>
      <p:sp>
        <p:nvSpPr>
          <p:cNvPr id="52" name="Текст 6"/>
          <p:cNvSpPr>
            <a:spLocks noGrp="1"/>
          </p:cNvSpPr>
          <p:nvPr>
            <p:ph type="body" sz="quarter" idx="27" hasCustomPrompt="1"/>
          </p:nvPr>
        </p:nvSpPr>
        <p:spPr>
          <a:xfrm>
            <a:off x="418451" y="3861053"/>
            <a:ext cx="432048" cy="5938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4</a:t>
            </a:r>
          </a:p>
        </p:txBody>
      </p:sp>
      <p:sp>
        <p:nvSpPr>
          <p:cNvPr id="53" name="Текст 6"/>
          <p:cNvSpPr>
            <a:spLocks noGrp="1"/>
          </p:cNvSpPr>
          <p:nvPr>
            <p:ph type="body" sz="quarter" idx="28" hasCustomPrompt="1"/>
          </p:nvPr>
        </p:nvSpPr>
        <p:spPr>
          <a:xfrm>
            <a:off x="410301" y="4655159"/>
            <a:ext cx="432048" cy="5938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5</a:t>
            </a:r>
          </a:p>
        </p:txBody>
      </p:sp>
      <p:sp>
        <p:nvSpPr>
          <p:cNvPr id="54" name="Текст 6"/>
          <p:cNvSpPr>
            <a:spLocks noGrp="1"/>
          </p:cNvSpPr>
          <p:nvPr>
            <p:ph type="body" sz="quarter" idx="29" hasCustomPrompt="1"/>
          </p:nvPr>
        </p:nvSpPr>
        <p:spPr>
          <a:xfrm>
            <a:off x="410301" y="5444308"/>
            <a:ext cx="432048" cy="5938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6</a:t>
            </a:r>
          </a:p>
        </p:txBody>
      </p:sp>
      <p:sp>
        <p:nvSpPr>
          <p:cNvPr id="55" name="Текст 8"/>
          <p:cNvSpPr>
            <a:spLocks noGrp="1"/>
          </p:cNvSpPr>
          <p:nvPr>
            <p:ph type="body" sz="quarter" idx="30" hasCustomPrompt="1"/>
          </p:nvPr>
        </p:nvSpPr>
        <p:spPr>
          <a:xfrm>
            <a:off x="1187624" y="2276872"/>
            <a:ext cx="4824710" cy="5938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Второй раздел</a:t>
            </a:r>
          </a:p>
        </p:txBody>
      </p:sp>
      <p:sp>
        <p:nvSpPr>
          <p:cNvPr id="56" name="Текст 8"/>
          <p:cNvSpPr>
            <a:spLocks noGrp="1"/>
          </p:cNvSpPr>
          <p:nvPr>
            <p:ph type="body" sz="quarter" idx="31" hasCustomPrompt="1"/>
          </p:nvPr>
        </p:nvSpPr>
        <p:spPr>
          <a:xfrm>
            <a:off x="1187624" y="3068960"/>
            <a:ext cx="4824710" cy="5938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Третий раздел</a:t>
            </a:r>
          </a:p>
        </p:txBody>
      </p:sp>
      <p:sp>
        <p:nvSpPr>
          <p:cNvPr id="57" name="Текст 8"/>
          <p:cNvSpPr>
            <a:spLocks noGrp="1"/>
          </p:cNvSpPr>
          <p:nvPr>
            <p:ph type="body" sz="quarter" idx="32" hasCustomPrompt="1"/>
          </p:nvPr>
        </p:nvSpPr>
        <p:spPr>
          <a:xfrm>
            <a:off x="1187624" y="3861048"/>
            <a:ext cx="4824710" cy="5938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Четвертый раздел</a:t>
            </a:r>
          </a:p>
        </p:txBody>
      </p:sp>
      <p:sp>
        <p:nvSpPr>
          <p:cNvPr id="58" name="Текст 8"/>
          <p:cNvSpPr>
            <a:spLocks noGrp="1"/>
          </p:cNvSpPr>
          <p:nvPr>
            <p:ph type="body" sz="quarter" idx="33" hasCustomPrompt="1"/>
          </p:nvPr>
        </p:nvSpPr>
        <p:spPr>
          <a:xfrm>
            <a:off x="1187624" y="4653136"/>
            <a:ext cx="4824710" cy="5938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Пятый раздел</a:t>
            </a:r>
          </a:p>
        </p:txBody>
      </p:sp>
      <p:sp>
        <p:nvSpPr>
          <p:cNvPr id="59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1187624" y="5445224"/>
            <a:ext cx="4824710" cy="5938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Шестой раздел</a:t>
            </a:r>
          </a:p>
        </p:txBody>
      </p:sp>
      <p:sp>
        <p:nvSpPr>
          <p:cNvPr id="3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4533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76ABB93-8925-4FCD-94F1-76BAEEF044A9}" type="slidenum">
              <a:rPr lang="ru-RU" smtClean="0"/>
              <a:t>‹#›</a:t>
            </a:fld>
            <a:endParaRPr lang="ru-RU"/>
          </a:p>
        </p:txBody>
      </p:sp>
      <p:sp>
        <p:nvSpPr>
          <p:cNvPr id="36" name="TextBox 35"/>
          <p:cNvSpPr txBox="1"/>
          <p:nvPr userDrawn="1"/>
        </p:nvSpPr>
        <p:spPr>
          <a:xfrm>
            <a:off x="1004208" y="6418826"/>
            <a:ext cx="2343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www.iate.obninsk.ru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1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4149080"/>
            <a:ext cx="8640960" cy="1872207"/>
          </a:xfrm>
        </p:spPr>
        <p:txBody>
          <a:bodyPr anchor="b"/>
          <a:lstStyle>
            <a:lvl1pPr marL="0" indent="0" algn="l">
              <a:buNone/>
              <a:defRPr lang="ru-RU" b="0" i="0" smtClean="0">
                <a:solidFill>
                  <a:srgbClr val="002060"/>
                </a:solidFill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4533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76ABB93-8925-4FCD-94F1-76BAEEF044A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322" y="2217320"/>
            <a:ext cx="2274580" cy="1022628"/>
          </a:xfrm>
          <a:prstGeom prst="rect">
            <a:avLst/>
          </a:prstGeom>
          <a:gradFill flip="none" rotWithShape="1">
            <a:gsLst>
              <a:gs pos="0">
                <a:srgbClr val="C6D9F2">
                  <a:shade val="30000"/>
                  <a:satMod val="115000"/>
                </a:srgbClr>
              </a:gs>
              <a:gs pos="50000">
                <a:srgbClr val="C6D9F2">
                  <a:shade val="67500"/>
                  <a:satMod val="115000"/>
                </a:srgbClr>
              </a:gs>
              <a:gs pos="89000">
                <a:srgbClr val="C6D9F2">
                  <a:shade val="100000"/>
                  <a:satMod val="115000"/>
                  <a:alpha val="0"/>
                  <a:lumMod val="96000"/>
                  <a:lumOff val="4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2323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95736" y="2060848"/>
            <a:ext cx="6696744" cy="1944216"/>
          </a:xfrm>
        </p:spPr>
        <p:txBody>
          <a:bodyPr anchor="t"/>
          <a:lstStyle>
            <a:lvl1pPr algn="r">
              <a:defRPr sz="4000" b="1" cap="all" baseline="0"/>
            </a:lvl1pPr>
          </a:lstStyle>
          <a:p>
            <a:r>
              <a:rPr lang="ru-RU" dirty="0"/>
              <a:t>Первый раздел</a:t>
            </a:r>
            <a:br>
              <a:rPr lang="ru-RU" dirty="0"/>
            </a:br>
            <a:r>
              <a:rPr lang="ru-RU" dirty="0"/>
              <a:t>Общее описание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251199" y="1743040"/>
            <a:ext cx="2023060" cy="1856948"/>
          </a:xfrm>
        </p:spPr>
        <p:txBody>
          <a:bodyPr>
            <a:noAutofit/>
          </a:bodyPr>
          <a:lstStyle>
            <a:lvl1pPr>
              <a:defRPr sz="1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12119" y="6428893"/>
            <a:ext cx="2343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www.iate.obninsk.ru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26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51520" y="188641"/>
            <a:ext cx="8640960" cy="72008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Содержание второго уровня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9380" y="1499511"/>
            <a:ext cx="7584955" cy="593832"/>
          </a:xfrm>
          <a:prstGeom prst="rect">
            <a:avLst/>
          </a:prstGeom>
          <a:solidFill>
            <a:srgbClr val="C6D9F2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2323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9380" y="2276872"/>
            <a:ext cx="7584955" cy="593832"/>
          </a:xfrm>
          <a:prstGeom prst="rect">
            <a:avLst/>
          </a:prstGeom>
          <a:solidFill>
            <a:srgbClr val="C6D9F2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2323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9380" y="3068960"/>
            <a:ext cx="7584955" cy="593832"/>
          </a:xfrm>
          <a:prstGeom prst="rect">
            <a:avLst/>
          </a:prstGeom>
          <a:solidFill>
            <a:srgbClr val="C6D9F2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2323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9380" y="3861048"/>
            <a:ext cx="7584955" cy="593832"/>
          </a:xfrm>
          <a:prstGeom prst="rect">
            <a:avLst/>
          </a:prstGeom>
          <a:solidFill>
            <a:srgbClr val="C6D9F2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2323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9379" y="4653136"/>
            <a:ext cx="7584955" cy="593832"/>
          </a:xfrm>
          <a:prstGeom prst="rect">
            <a:avLst/>
          </a:prstGeom>
          <a:solidFill>
            <a:srgbClr val="C6D9F2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2323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9380" y="5430497"/>
            <a:ext cx="7584955" cy="593832"/>
          </a:xfrm>
          <a:prstGeom prst="rect">
            <a:avLst/>
          </a:prstGeom>
          <a:solidFill>
            <a:srgbClr val="C6D9F2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2323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340842" y="1526076"/>
            <a:ext cx="7471517" cy="534771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ru-RU" dirty="0"/>
              <a:t>1.1. Первый подраздел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340843" y="2310012"/>
            <a:ext cx="7471517" cy="534771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ru-RU" dirty="0"/>
              <a:t>1.2. Второй подраздел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350631" y="3099976"/>
            <a:ext cx="7471517" cy="534771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ru-RU" dirty="0"/>
              <a:t>1.3. Третий подраздел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22" hasCustomPrompt="1"/>
          </p:nvPr>
        </p:nvSpPr>
        <p:spPr>
          <a:xfrm>
            <a:off x="348235" y="3900137"/>
            <a:ext cx="7462078" cy="534771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ru-RU" dirty="0"/>
              <a:t>1.4. Четвертый подраздел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23" hasCustomPrompt="1"/>
          </p:nvPr>
        </p:nvSpPr>
        <p:spPr>
          <a:xfrm>
            <a:off x="340843" y="4682666"/>
            <a:ext cx="7471517" cy="534771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ru-RU" dirty="0"/>
              <a:t>1.5. Пятый подраздел</a:t>
            </a:r>
          </a:p>
        </p:txBody>
      </p:sp>
      <p:sp>
        <p:nvSpPr>
          <p:cNvPr id="26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340843" y="5460027"/>
            <a:ext cx="7471517" cy="534771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ru-RU" dirty="0"/>
              <a:t>1.6. Шестой подраздел</a:t>
            </a:r>
          </a:p>
        </p:txBody>
      </p:sp>
      <p:sp>
        <p:nvSpPr>
          <p:cNvPr id="3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4533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76ABB93-8925-4FCD-94F1-76BAEEF044A9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004208" y="6418826"/>
            <a:ext cx="2343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www.iate.obninsk.ru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18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28" y="188640"/>
            <a:ext cx="8640960" cy="720080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2 текста 2 объекта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323528" y="1484784"/>
            <a:ext cx="3960440" cy="2362200"/>
          </a:xfrm>
          <a:effectLst/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323850" y="4292600"/>
            <a:ext cx="3960118" cy="18002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Рисунок 2"/>
          <p:cNvSpPr>
            <a:spLocks noGrp="1"/>
          </p:cNvSpPr>
          <p:nvPr>
            <p:ph type="pic" sz="quarter" idx="16"/>
          </p:nvPr>
        </p:nvSpPr>
        <p:spPr>
          <a:xfrm>
            <a:off x="4716016" y="1484784"/>
            <a:ext cx="3960440" cy="2362200"/>
          </a:xfrm>
          <a:effectLst/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7"/>
          </p:nvPr>
        </p:nvSpPr>
        <p:spPr>
          <a:xfrm>
            <a:off x="4716338" y="4292600"/>
            <a:ext cx="3960118" cy="18002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4533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76ABB93-8925-4FCD-94F1-76BAEEF044A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004208" y="6418826"/>
            <a:ext cx="2343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www.iate.obninsk.ru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5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1520" y="2276872"/>
            <a:ext cx="8712968" cy="1143000"/>
          </a:xfrm>
        </p:spPr>
        <p:txBody>
          <a:bodyPr/>
          <a:lstStyle/>
          <a:p>
            <a:r>
              <a:rPr lang="ru-RU" altLang="ru-RU" dirty="0"/>
              <a:t>Общее описание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51520" y="3573016"/>
            <a:ext cx="8712968" cy="244827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Подзаголовок слайда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12119" y="6428893"/>
            <a:ext cx="2343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www.iate.obninsk.ru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4533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76ABB93-8925-4FCD-94F1-76BAEEF04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7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58008"/>
            <a:ext cx="84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2600" dirty="0"/>
              <a:t>Для выступлений. Формальный стиль</a:t>
            </a:r>
            <a:r>
              <a:rPr lang="ru-RU" altLang="ru-RU" sz="3000" dirty="0">
                <a:solidFill>
                  <a:schemeClr val="folHlink"/>
                </a:solidFill>
              </a:rPr>
              <a:t/>
            </a:r>
            <a:br>
              <a:rPr lang="ru-RU" altLang="ru-RU" sz="3000" dirty="0">
                <a:solidFill>
                  <a:schemeClr val="folHlink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717032"/>
            <a:ext cx="8424936" cy="2409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686872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576ABB93-8925-4FCD-94F1-76BAEEF044A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98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8C292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640960" cy="3024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ТЕХНИКУМ </a:t>
            </a:r>
            <a:br>
              <a:rPr lang="ru-RU" sz="6000" dirty="0"/>
            </a:br>
            <a:r>
              <a:rPr lang="ru-RU" sz="6000" dirty="0"/>
              <a:t>ИАТЭ НИЯУ МИФИ</a:t>
            </a:r>
            <a:br>
              <a:rPr lang="ru-RU" sz="6000" dirty="0"/>
            </a:br>
            <a:r>
              <a:rPr lang="ru-RU" dirty="0" smtClean="0"/>
              <a:t>галерея специальностей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2026 </a:t>
            </a:r>
            <a:r>
              <a:rPr lang="ru-RU" dirty="0"/>
              <a:t/>
            </a:r>
            <a:br>
              <a:rPr lang="ru-RU" dirty="0"/>
            </a:br>
            <a:r>
              <a:rPr lang="ru-RU" sz="6000" dirty="0"/>
              <a:t/>
            </a:r>
            <a:br>
              <a:rPr lang="ru-RU" sz="6000" dirty="0"/>
            </a:br>
            <a:endParaRPr lang="ru-RU" sz="3600" dirty="0">
              <a:solidFill>
                <a:srgbClr val="0070C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1266" name="Picture 2" descr="C:\Users\старт мастер\Downloads\Скриншот 28-04-2020 20_50_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3"/>
            <a:ext cx="9144000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799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ПРИХОДИТЕ К НАМ УЧИТЬСЯ, </a:t>
            </a:r>
            <a:br>
              <a:rPr lang="ru-RU" sz="2400" b="1" dirty="0" smtClean="0"/>
            </a:br>
            <a:r>
              <a:rPr lang="ru-RU" sz="2400" b="1" dirty="0" smtClean="0"/>
              <a:t>ЧТОБ ПРОФЕССИЕЙ ГОРДИТЬСЯ!</a:t>
            </a:r>
            <a:endParaRPr lang="ru-RU" sz="24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5810012" y="2963008"/>
            <a:ext cx="3234670" cy="1965505"/>
          </a:xfrm>
          <a:prstGeom prst="rect">
            <a:avLst/>
          </a:prstGeom>
        </p:spPr>
      </p:pic>
      <p:pic>
        <p:nvPicPr>
          <p:cNvPr id="6" name="Picture 11" descr="Изображение 1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183" y="1052512"/>
            <a:ext cx="2532063" cy="181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IMG_943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3131" y="1050563"/>
            <a:ext cx="3024187" cy="181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9" descr="709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038052"/>
            <a:ext cx="2959398" cy="181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15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73592" y="2961985"/>
            <a:ext cx="2880851" cy="19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183" y="2938369"/>
            <a:ext cx="2532063" cy="1990144"/>
          </a:xfrm>
          <a:prstGeom prst="rect">
            <a:avLst/>
          </a:prstGeom>
        </p:spPr>
      </p:pic>
      <p:pic>
        <p:nvPicPr>
          <p:cNvPr id="18" name="Picture 2" descr="C:\Users\старт мастер\Downloads\Скриншот 28-04-2020 20_50_3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83" y="4969138"/>
            <a:ext cx="8862383" cy="181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731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51520" y="4149081"/>
            <a:ext cx="8640960" cy="12961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НАШИ 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СПЕЦИАЛЬНОСТИ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140274"/>
            <a:ext cx="1296145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4147145"/>
            <a:ext cx="1800200" cy="132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6" y="4113212"/>
            <a:ext cx="1827842" cy="135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708" y="4149079"/>
            <a:ext cx="2122109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817" y="4149079"/>
            <a:ext cx="1683187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4" y="5471385"/>
            <a:ext cx="8761488" cy="59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194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251520" y="3573016"/>
            <a:ext cx="8640960" cy="2418903"/>
          </a:xfrm>
        </p:spPr>
        <p:txBody>
          <a:bodyPr>
            <a:normAutofit/>
          </a:bodyPr>
          <a:lstStyle/>
          <a:p>
            <a:pPr marL="342900" lvl="0" indent="-342900" algn="ctr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800" kern="0" dirty="0">
                <a:solidFill>
                  <a:srgbClr val="000000"/>
                </a:solidFill>
                <a:latin typeface="Constantia"/>
                <a:cs typeface="+mn-cs"/>
              </a:rPr>
              <a:t>Подготовка квалифицированных специалистов </a:t>
            </a:r>
            <a:r>
              <a:rPr lang="ru-RU" sz="2800" kern="0" dirty="0" smtClean="0">
                <a:solidFill>
                  <a:srgbClr val="000000"/>
                </a:solidFill>
                <a:latin typeface="Constantia"/>
                <a:cs typeface="+mn-cs"/>
              </a:rPr>
              <a:t>в области информационных и коммуникационных технологий, </a:t>
            </a:r>
            <a:r>
              <a:rPr lang="ru-RU" sz="2800" kern="0" dirty="0">
                <a:solidFill>
                  <a:srgbClr val="000000"/>
                </a:solidFill>
                <a:latin typeface="Constantia"/>
                <a:cs typeface="+mn-cs"/>
              </a:rPr>
              <a:t>обладающих фундаментальными знаниями </a:t>
            </a:r>
            <a:r>
              <a:rPr lang="ru-RU" sz="2800" kern="0" dirty="0" smtClean="0">
                <a:solidFill>
                  <a:srgbClr val="000000"/>
                </a:solidFill>
                <a:latin typeface="Constantia"/>
                <a:cs typeface="+mn-cs"/>
              </a:rPr>
              <a:t>разработки, администрирования и защиты баз данных.</a:t>
            </a:r>
            <a:endParaRPr lang="ru-RU" sz="2800" kern="0" dirty="0">
              <a:solidFill>
                <a:srgbClr val="000000"/>
              </a:solidFill>
              <a:latin typeface="Constantia"/>
              <a:cs typeface="+mn-cs"/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2843808" y="1700808"/>
            <a:ext cx="6048672" cy="1728192"/>
          </a:xfrm>
        </p:spPr>
        <p:txBody>
          <a:bodyPr>
            <a:normAutofit fontScale="90000"/>
          </a:bodyPr>
          <a:lstStyle/>
          <a:p>
            <a:r>
              <a:rPr lang="ru-RU" sz="2400" kern="0" cap="none" dirty="0" smtClean="0">
                <a:solidFill>
                  <a:srgbClr val="009900"/>
                </a:solidFill>
                <a:latin typeface="Constantia"/>
                <a:cs typeface="+mj-cs"/>
              </a:rPr>
              <a:t>09.02.11  </a:t>
            </a:r>
            <a:r>
              <a:rPr lang="ru-RU" sz="2400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  <a:t>РАЗРАБОТКА   и УПРАВЛЕНИЕ ПРОГРАММНЫМ ОБЕСПЕЧЕНИЕМ</a:t>
            </a:r>
            <a:r>
              <a:rPr lang="ru-RU" sz="2400" b="0" kern="0" cap="none" dirty="0" smtClean="0">
                <a:solidFill>
                  <a:srgbClr val="009900"/>
                </a:solidFill>
                <a:latin typeface="Constantia"/>
              </a:rPr>
              <a:t/>
            </a:r>
            <a:br>
              <a:rPr lang="ru-RU" sz="2400" b="0" kern="0" cap="none" dirty="0" smtClean="0">
                <a:solidFill>
                  <a:srgbClr val="009900"/>
                </a:solidFill>
                <a:latin typeface="Constantia"/>
              </a:rPr>
            </a:br>
            <a:r>
              <a:rPr lang="ru-RU" sz="2600" u="sng" kern="0" cap="none" dirty="0" smtClean="0">
                <a:solidFill>
                  <a:srgbClr val="009900"/>
                </a:solidFill>
                <a:latin typeface="Constantia"/>
                <a:cs typeface="+mj-cs"/>
              </a:rPr>
              <a:t>Квалификация</a:t>
            </a:r>
            <a:r>
              <a:rPr lang="ru-RU" sz="2600" u="sng" kern="0" cap="none" dirty="0">
                <a:solidFill>
                  <a:srgbClr val="009900"/>
                </a:solidFill>
                <a:latin typeface="Constantia"/>
                <a:cs typeface="+mj-cs"/>
              </a:rPr>
              <a:t>: </a:t>
            </a:r>
            <a:r>
              <a:rPr lang="ru-RU" sz="2600" kern="0" cap="none" dirty="0" smtClean="0">
                <a:solidFill>
                  <a:srgbClr val="009900"/>
                </a:solidFill>
                <a:latin typeface="Constantia"/>
                <a:cs typeface="+mj-cs"/>
              </a:rPr>
              <a:t>программист</a:t>
            </a:r>
            <a:r>
              <a:rPr lang="ru-RU" sz="4400" b="0" kern="0" cap="none" dirty="0">
                <a:solidFill>
                  <a:srgbClr val="009900"/>
                </a:solidFill>
                <a:latin typeface="Constantia"/>
                <a:cs typeface="+mj-cs"/>
              </a:rPr>
              <a:t/>
            </a:r>
            <a:br>
              <a:rPr lang="ru-RU" sz="4400" b="0" kern="0" cap="none" dirty="0">
                <a:solidFill>
                  <a:srgbClr val="009900"/>
                </a:solidFill>
                <a:latin typeface="Constantia"/>
                <a:cs typeface="+mj-cs"/>
              </a:rPr>
            </a:br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0" t="5721" r="564" b="3356"/>
          <a:stretch/>
        </p:blipFill>
        <p:spPr bwMode="auto">
          <a:xfrm>
            <a:off x="683569" y="1104414"/>
            <a:ext cx="2592288" cy="271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6291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251520" y="3573016"/>
            <a:ext cx="8640960" cy="2418903"/>
          </a:xfrm>
        </p:spPr>
        <p:txBody>
          <a:bodyPr>
            <a:normAutofit/>
          </a:bodyPr>
          <a:lstStyle/>
          <a:p>
            <a:pPr marL="342900" lvl="0" indent="-342900" algn="ctr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kern="0" dirty="0">
                <a:solidFill>
                  <a:srgbClr val="000000"/>
                </a:solidFill>
                <a:latin typeface="Constantia"/>
                <a:cs typeface="+mn-cs"/>
              </a:rPr>
              <a:t>Подготовка квалифицированных специалистов </a:t>
            </a:r>
            <a:r>
              <a:rPr lang="ru-RU" sz="2400" kern="0" dirty="0" smtClean="0">
                <a:solidFill>
                  <a:srgbClr val="000000"/>
                </a:solidFill>
                <a:latin typeface="Constantia"/>
                <a:cs typeface="+mn-cs"/>
              </a:rPr>
              <a:t>в области информационных и коммуникационных технологий, </a:t>
            </a:r>
            <a:r>
              <a:rPr lang="ru-RU" sz="2400" kern="0" dirty="0">
                <a:solidFill>
                  <a:srgbClr val="000000"/>
                </a:solidFill>
                <a:latin typeface="Constantia"/>
                <a:cs typeface="+mn-cs"/>
              </a:rPr>
              <a:t>обладающих фундаментальными знаниями </a:t>
            </a:r>
            <a:r>
              <a:rPr lang="ru-RU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технической поддержки </a:t>
            </a:r>
            <a:r>
              <a:rPr lang="ru-RU" sz="2400" dirty="0">
                <a:solidFill>
                  <a:schemeClr val="tx1"/>
                </a:solidFill>
                <a:latin typeface="Constantia" panose="02030602050306030303" pitchFamily="18" charset="0"/>
              </a:rPr>
              <a:t>процессов создания </a:t>
            </a:r>
            <a:r>
              <a:rPr lang="ru-RU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и </a:t>
            </a:r>
            <a:r>
              <a:rPr lang="ru-RU" sz="2400" dirty="0">
                <a:solidFill>
                  <a:schemeClr val="tx1"/>
                </a:solidFill>
                <a:latin typeface="Constantia" panose="02030602050306030303" pitchFamily="18" charset="0"/>
              </a:rPr>
              <a:t>сопровождения информационных систем, </a:t>
            </a:r>
            <a:r>
              <a:rPr lang="ru-RU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сопровождения </a:t>
            </a:r>
            <a:r>
              <a:rPr lang="ru-RU" sz="2400" dirty="0">
                <a:solidFill>
                  <a:schemeClr val="tx1"/>
                </a:solidFill>
                <a:latin typeface="Constantia" panose="02030602050306030303" pitchFamily="18" charset="0"/>
              </a:rPr>
              <a:t>процессов тестирования в процессе эксплуатации</a:t>
            </a:r>
            <a:r>
              <a:rPr lang="ru-RU" sz="2400" kern="0" dirty="0" smtClean="0">
                <a:solidFill>
                  <a:srgbClr val="000000"/>
                </a:solidFill>
                <a:latin typeface="Constantia"/>
                <a:cs typeface="+mn-cs"/>
              </a:rPr>
              <a:t>.</a:t>
            </a:r>
            <a:endParaRPr lang="ru-RU" sz="2400" kern="0" dirty="0">
              <a:solidFill>
                <a:srgbClr val="000000"/>
              </a:solidFill>
              <a:latin typeface="Constantia"/>
              <a:cs typeface="+mn-cs"/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2843808" y="1700808"/>
            <a:ext cx="6048672" cy="1728192"/>
          </a:xfrm>
        </p:spPr>
        <p:txBody>
          <a:bodyPr>
            <a:normAutofit fontScale="90000"/>
          </a:bodyPr>
          <a:lstStyle/>
          <a:p>
            <a:r>
              <a:rPr lang="ru-RU" sz="2400" kern="0" cap="none" dirty="0" smtClean="0">
                <a:solidFill>
                  <a:srgbClr val="009900"/>
                </a:solidFill>
                <a:latin typeface="Constantia"/>
                <a:cs typeface="+mj-cs"/>
              </a:rPr>
              <a:t>09.02.12  </a:t>
            </a:r>
            <a:r>
              <a:rPr lang="ru-RU" sz="2000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  <a:t>ТЕХНИЧЕСКАЯ ЭКСПЛУАТАЦИЯ И СОПРОВОЖДЕНИЕ ИНФОРМАЦИОННЫХ СИСТЕМ</a:t>
            </a:r>
            <a:r>
              <a:rPr lang="ru-RU" sz="2400" b="0" kern="0" cap="none" dirty="0" smtClean="0">
                <a:solidFill>
                  <a:srgbClr val="009900"/>
                </a:solidFill>
                <a:latin typeface="Constantia"/>
              </a:rPr>
              <a:t/>
            </a:r>
            <a:br>
              <a:rPr lang="ru-RU" sz="2400" b="0" kern="0" cap="none" dirty="0" smtClean="0">
                <a:solidFill>
                  <a:srgbClr val="009900"/>
                </a:solidFill>
                <a:latin typeface="Constantia"/>
              </a:rPr>
            </a:br>
            <a:r>
              <a:rPr lang="ru-RU" sz="1800" u="sng" kern="0" cap="none" dirty="0" smtClean="0">
                <a:solidFill>
                  <a:srgbClr val="009900"/>
                </a:solidFill>
                <a:latin typeface="Constantia"/>
                <a:cs typeface="+mj-cs"/>
              </a:rPr>
              <a:t>Квалификация</a:t>
            </a:r>
            <a:r>
              <a:rPr lang="ru-RU" sz="1800" u="sng" kern="0" cap="none" dirty="0">
                <a:solidFill>
                  <a:srgbClr val="009900"/>
                </a:solidFill>
                <a:latin typeface="Constantia"/>
                <a:cs typeface="+mj-cs"/>
              </a:rPr>
              <a:t>: </a:t>
            </a:r>
            <a:r>
              <a:rPr lang="ru-RU" sz="1800" kern="0" cap="none" dirty="0" smtClean="0">
                <a:solidFill>
                  <a:srgbClr val="009900"/>
                </a:solidFill>
                <a:latin typeface="Constantia"/>
                <a:cs typeface="+mj-cs"/>
              </a:rPr>
              <a:t>специалист по технической эксплуатации и сопровождению информационных систем</a:t>
            </a:r>
            <a:r>
              <a:rPr lang="ru-RU" sz="4400" b="0" kern="0" cap="none" dirty="0">
                <a:solidFill>
                  <a:srgbClr val="009900"/>
                </a:solidFill>
                <a:latin typeface="Constantia"/>
                <a:cs typeface="+mj-cs"/>
              </a:rPr>
              <a:t/>
            </a:r>
            <a:br>
              <a:rPr lang="ru-RU" sz="4400" b="0" kern="0" cap="none" dirty="0">
                <a:solidFill>
                  <a:srgbClr val="009900"/>
                </a:solidFill>
                <a:latin typeface="Constantia"/>
                <a:cs typeface="+mj-cs"/>
              </a:rPr>
            </a:br>
            <a:endParaRPr lang="ru-RU" dirty="0"/>
          </a:p>
        </p:txBody>
      </p:sp>
      <p:pic>
        <p:nvPicPr>
          <p:cNvPr id="2050" name="Picture 2" descr="09.02.12 Техническая эксплуатация и сопровождение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12777"/>
            <a:ext cx="3024336" cy="201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425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251520" y="3573016"/>
            <a:ext cx="8640960" cy="2418903"/>
          </a:xfrm>
        </p:spPr>
        <p:txBody>
          <a:bodyPr>
            <a:normAutofit fontScale="92500" lnSpcReduction="10000"/>
          </a:bodyPr>
          <a:lstStyle/>
          <a:p>
            <a:pPr marL="342900" lvl="0" indent="-342900" algn="ctr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800" kern="0" dirty="0">
                <a:solidFill>
                  <a:srgbClr val="000000"/>
                </a:solidFill>
                <a:latin typeface="Constantia"/>
                <a:cs typeface="+mn-cs"/>
              </a:rPr>
              <a:t>Подготовка квалифицированных специалистов энергетического комплекса, обладающих фундаментальными знаниями и навыками технического обслуживания и эксплуатации промышленного и бытового электрооборудования, распределительных электрических сетей.</a:t>
            </a: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2843808" y="1700808"/>
            <a:ext cx="6048672" cy="1728192"/>
          </a:xfrm>
        </p:spPr>
        <p:txBody>
          <a:bodyPr>
            <a:normAutofit fontScale="90000"/>
          </a:bodyPr>
          <a:lstStyle/>
          <a:p>
            <a:r>
              <a:rPr lang="ru-RU" sz="2400" kern="0" cap="none" dirty="0" smtClean="0">
                <a:solidFill>
                  <a:srgbClr val="009900"/>
                </a:solidFill>
                <a:latin typeface="Constantia"/>
                <a:cs typeface="+mj-cs"/>
              </a:rPr>
              <a:t>13.02.13  </a:t>
            </a:r>
            <a:r>
              <a:rPr lang="ru-RU" sz="2400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  <a:t>эксплуатация   </a:t>
            </a:r>
            <a:r>
              <a:rPr lang="ru-RU" sz="2400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  <a:t>и обслуживание электрического и электромеханического </a:t>
            </a:r>
            <a:r>
              <a:rPr lang="ru-RU" sz="2400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  <a:t>оборудования </a:t>
            </a:r>
            <a:r>
              <a:rPr lang="ru-RU" sz="2400" kern="0" cap="none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(по отраслям)</a:t>
            </a:r>
            <a:r>
              <a:rPr lang="ru-RU" sz="2400" b="0" kern="0" cap="none" dirty="0">
                <a:solidFill>
                  <a:srgbClr val="009900"/>
                </a:solidFill>
                <a:latin typeface="Constantia"/>
              </a:rPr>
              <a:t/>
            </a:r>
            <a:br>
              <a:rPr lang="ru-RU" sz="2400" b="0" kern="0" cap="none" dirty="0">
                <a:solidFill>
                  <a:srgbClr val="009900"/>
                </a:solidFill>
                <a:latin typeface="Constantia"/>
              </a:rPr>
            </a:br>
            <a:r>
              <a:rPr lang="ru-RU" sz="2600" u="sng" kern="0" cap="none" dirty="0" smtClean="0">
                <a:solidFill>
                  <a:srgbClr val="009900"/>
                </a:solidFill>
                <a:latin typeface="Constantia"/>
                <a:cs typeface="+mj-cs"/>
              </a:rPr>
              <a:t>Квалификация</a:t>
            </a:r>
            <a:r>
              <a:rPr lang="ru-RU" sz="2600" u="sng" kern="0" cap="none" dirty="0">
                <a:solidFill>
                  <a:srgbClr val="009900"/>
                </a:solidFill>
                <a:latin typeface="Constantia"/>
                <a:cs typeface="+mj-cs"/>
              </a:rPr>
              <a:t>: </a:t>
            </a:r>
            <a:r>
              <a:rPr lang="ru-RU" sz="2600" kern="0" cap="none" dirty="0">
                <a:solidFill>
                  <a:srgbClr val="009900"/>
                </a:solidFill>
                <a:latin typeface="Constantia"/>
                <a:cs typeface="+mj-cs"/>
              </a:rPr>
              <a:t>техник</a:t>
            </a:r>
            <a:r>
              <a:rPr lang="ru-RU" sz="4400" b="0" kern="0" cap="none" dirty="0">
                <a:solidFill>
                  <a:srgbClr val="009900"/>
                </a:solidFill>
                <a:latin typeface="Constantia"/>
                <a:cs typeface="+mj-cs"/>
              </a:rPr>
              <a:t/>
            </a:r>
            <a:br>
              <a:rPr lang="ru-RU" sz="4400" b="0" kern="0" cap="none" dirty="0">
                <a:solidFill>
                  <a:srgbClr val="009900"/>
                </a:solidFill>
                <a:latin typeface="Constantia"/>
                <a:cs typeface="+mj-cs"/>
              </a:rPr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9" y="1556792"/>
            <a:ext cx="3000333" cy="22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28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251520" y="3573016"/>
            <a:ext cx="8640960" cy="2418903"/>
          </a:xfrm>
        </p:spPr>
        <p:txBody>
          <a:bodyPr>
            <a:normAutofit fontScale="92500" lnSpcReduction="20000"/>
          </a:bodyPr>
          <a:lstStyle/>
          <a:p>
            <a:pPr marL="342900" lvl="0" indent="-342900" algn="ctr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800" kern="0" dirty="0">
                <a:solidFill>
                  <a:srgbClr val="000000"/>
                </a:solidFill>
                <a:latin typeface="Constantia"/>
                <a:cs typeface="+mn-cs"/>
              </a:rPr>
              <a:t>Подготовка квалифицированных специалистов атомной отрасли, обладающих фундаментальными знаниями и навыками радиационного контроля, технического обслуживания и метрологических испытаний приборов радиационного контроля, ведения специализированной технологической документации.</a:t>
            </a: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2195736" y="1916832"/>
            <a:ext cx="6696744" cy="1512168"/>
          </a:xfrm>
        </p:spPr>
        <p:txBody>
          <a:bodyPr/>
          <a:lstStyle/>
          <a:p>
            <a:r>
              <a:rPr lang="ru-RU" sz="2800" kern="0" cap="none" dirty="0">
                <a:solidFill>
                  <a:srgbClr val="009900"/>
                </a:solidFill>
                <a:latin typeface="Constantia"/>
                <a:cs typeface="+mj-cs"/>
              </a:rPr>
              <a:t>14.02.02 </a:t>
            </a:r>
            <a:r>
              <a:rPr lang="ru-RU" sz="2800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  <a:t>РАДИАЦИОННАЯ БЕЗОПАСНОСТЬ</a:t>
            </a:r>
            <a:r>
              <a:rPr lang="ru-RU" sz="2800" b="0" kern="0" cap="none" dirty="0">
                <a:solidFill>
                  <a:srgbClr val="009900"/>
                </a:solidFill>
                <a:latin typeface="Constantia"/>
                <a:cs typeface="+mj-cs"/>
              </a:rPr>
              <a:t/>
            </a:r>
            <a:br>
              <a:rPr lang="ru-RU" sz="2800" b="0" kern="0" cap="none" dirty="0">
                <a:solidFill>
                  <a:srgbClr val="009900"/>
                </a:solidFill>
                <a:latin typeface="Constantia"/>
                <a:cs typeface="+mj-cs"/>
              </a:rPr>
            </a:br>
            <a:r>
              <a:rPr lang="ru-RU" sz="2800" u="sng" kern="0" cap="none" dirty="0">
                <a:solidFill>
                  <a:srgbClr val="009900"/>
                </a:solidFill>
                <a:latin typeface="Constantia"/>
                <a:cs typeface="+mj-cs"/>
              </a:rPr>
              <a:t>Квалификация:</a:t>
            </a:r>
            <a:r>
              <a:rPr lang="ru-RU" sz="2800" kern="0" cap="none" dirty="0">
                <a:solidFill>
                  <a:srgbClr val="009900"/>
                </a:solidFill>
                <a:latin typeface="Constantia"/>
                <a:cs typeface="+mj-cs"/>
              </a:rPr>
              <a:t> техник</a:t>
            </a:r>
            <a:endParaRPr lang="ru-RU" dirty="0"/>
          </a:p>
        </p:txBody>
      </p:sp>
      <p:pic>
        <p:nvPicPr>
          <p:cNvPr id="7170" name="Picture 2" descr="C:\Users\старт мастер\Downloads\Скриншот 28-04-2020 20_39_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28384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522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251520" y="3573016"/>
            <a:ext cx="8640960" cy="2418903"/>
          </a:xfrm>
        </p:spPr>
        <p:txBody>
          <a:bodyPr>
            <a:normAutofit fontScale="92500" lnSpcReduction="10000"/>
          </a:bodyPr>
          <a:lstStyle/>
          <a:p>
            <a:pPr marL="342900" lvl="0" indent="-342900" algn="ctr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800" kern="0" dirty="0">
                <a:solidFill>
                  <a:srgbClr val="000000"/>
                </a:solidFill>
                <a:latin typeface="Constantia"/>
                <a:cs typeface="+mn-cs"/>
              </a:rPr>
              <a:t>Подготовка квалифицированных специалистов, обладающих фундаментальными знаниями в области бухгалтерского учета, микро и макроэкономики, налоговой отчетности, системными навыками работы со специализированным программным обеспечением.</a:t>
            </a: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499992" y="1916832"/>
            <a:ext cx="4392488" cy="1512168"/>
          </a:xfrm>
        </p:spPr>
        <p:txBody>
          <a:bodyPr>
            <a:normAutofit fontScale="90000"/>
          </a:bodyPr>
          <a:lstStyle/>
          <a:p>
            <a:r>
              <a:rPr lang="ru-RU" sz="2400" kern="0" cap="none" dirty="0">
                <a:solidFill>
                  <a:srgbClr val="009900"/>
                </a:solidFill>
                <a:latin typeface="Constantia"/>
                <a:cs typeface="+mj-cs"/>
              </a:rPr>
              <a:t>38.02.01</a:t>
            </a:r>
            <a:r>
              <a:rPr lang="ru-RU" sz="2400" kern="0" cap="none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  <a:t>ЭКОНОМИКА И</a:t>
            </a:r>
            <a:br>
              <a:rPr lang="ru-RU" sz="2400" kern="0" cap="none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</a:br>
            <a:r>
              <a:rPr lang="ru-RU" sz="2400" kern="0" cap="none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  <a:t> БУХГАЛТЕРСКИЙ УЧЕТ</a:t>
            </a:r>
            <a:r>
              <a:rPr lang="ru-RU" sz="2400" b="0" kern="0" cap="none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  <a:t/>
            </a:r>
            <a:br>
              <a:rPr lang="ru-RU" sz="2400" b="0" kern="0" cap="none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</a:br>
            <a:r>
              <a:rPr lang="ru-RU" sz="2800" u="sng" kern="0" cap="none" dirty="0">
                <a:solidFill>
                  <a:srgbClr val="009900"/>
                </a:solidFill>
                <a:latin typeface="Constantia"/>
                <a:cs typeface="+mj-cs"/>
              </a:rPr>
              <a:t>Квалификация:</a:t>
            </a:r>
            <a:r>
              <a:rPr lang="ru-RU" sz="2800" kern="0" cap="none" dirty="0">
                <a:solidFill>
                  <a:srgbClr val="009900"/>
                </a:solidFill>
                <a:latin typeface="Constantia"/>
                <a:cs typeface="+mj-cs"/>
              </a:rPr>
              <a:t> бухгалтер</a:t>
            </a:r>
            <a:r>
              <a:rPr lang="ru-RU" sz="2800" b="0" kern="0" cap="none" dirty="0">
                <a:solidFill>
                  <a:srgbClr val="009900"/>
                </a:solidFill>
                <a:latin typeface="Constantia"/>
                <a:cs typeface="+mj-cs"/>
              </a:rPr>
              <a:t/>
            </a:r>
            <a:br>
              <a:rPr lang="ru-RU" sz="2800" b="0" kern="0" cap="none" dirty="0">
                <a:solidFill>
                  <a:srgbClr val="009900"/>
                </a:solidFill>
                <a:latin typeface="Constantia"/>
                <a:cs typeface="+mj-cs"/>
              </a:rPr>
            </a:br>
            <a:r>
              <a:rPr lang="ru-RU" sz="2400" b="0" kern="0" cap="none" dirty="0">
                <a:solidFill>
                  <a:srgbClr val="009900"/>
                </a:solidFill>
                <a:latin typeface="Constantia"/>
                <a:cs typeface="+mj-cs"/>
              </a:rPr>
              <a:t/>
            </a:r>
            <a:br>
              <a:rPr lang="ru-RU" sz="2400" b="0" kern="0" cap="none" dirty="0">
                <a:solidFill>
                  <a:srgbClr val="009900"/>
                </a:solidFill>
                <a:latin typeface="Constantia"/>
                <a:cs typeface="+mj-cs"/>
              </a:rPr>
            </a:br>
            <a:r>
              <a:rPr lang="ru-RU" sz="4400" b="0" kern="0" cap="none" dirty="0">
                <a:solidFill>
                  <a:srgbClr val="009900"/>
                </a:solidFill>
                <a:latin typeface="Constantia"/>
                <a:cs typeface="+mj-cs"/>
              </a:rPr>
              <a:t/>
            </a:r>
            <a:br>
              <a:rPr lang="ru-RU" sz="4400" b="0" kern="0" cap="none" dirty="0">
                <a:solidFill>
                  <a:srgbClr val="009900"/>
                </a:solidFill>
                <a:latin typeface="Constantia"/>
                <a:cs typeface="+mj-cs"/>
              </a:rPr>
            </a:br>
            <a:endParaRPr lang="ru-RU" dirty="0"/>
          </a:p>
        </p:txBody>
      </p:sp>
      <p:pic>
        <p:nvPicPr>
          <p:cNvPr id="8194" name="Picture 2" descr="C:\Users\старт мастер\Downloads\Скриншот 28-04-2020 20_41_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73313"/>
            <a:ext cx="325489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818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251520" y="3573016"/>
            <a:ext cx="8640960" cy="2418903"/>
          </a:xfrm>
        </p:spPr>
        <p:txBody>
          <a:bodyPr>
            <a:normAutofit/>
          </a:bodyPr>
          <a:lstStyle/>
          <a:p>
            <a:pPr marL="342900" lvl="0" indent="-342900" algn="ctr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800" kern="0" dirty="0">
                <a:solidFill>
                  <a:srgbClr val="000000"/>
                </a:solidFill>
                <a:latin typeface="Constantia"/>
                <a:cs typeface="+mn-cs"/>
              </a:rPr>
              <a:t>.</a:t>
            </a: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2267744" y="1700808"/>
            <a:ext cx="6603751" cy="2088232"/>
          </a:xfrm>
        </p:spPr>
        <p:txBody>
          <a:bodyPr>
            <a:normAutofit fontScale="90000"/>
          </a:bodyPr>
          <a:lstStyle/>
          <a:p>
            <a:pPr lvl="0" defTabSz="449263" fontAlgn="base">
              <a:spcBef>
                <a:spcPts val="800"/>
              </a:spcBef>
              <a:spcAft>
                <a:spcPct val="0"/>
              </a:spcAft>
            </a:pPr>
            <a:r>
              <a:rPr lang="ru-RU" sz="2400" kern="0" cap="none" dirty="0">
                <a:solidFill>
                  <a:srgbClr val="009900"/>
                </a:solidFill>
                <a:latin typeface="Constantia"/>
                <a:cs typeface="+mj-cs"/>
              </a:rPr>
              <a:t>46.02.01 </a:t>
            </a:r>
            <a:r>
              <a:rPr lang="ru-RU" sz="2400" kern="0" cap="none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  <a:t>ДОКУМЕНТАЦИОННОЕ </a:t>
            </a:r>
            <a:br>
              <a:rPr lang="ru-RU" sz="2400" kern="0" cap="none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</a:br>
            <a:r>
              <a:rPr lang="ru-RU" sz="2400" kern="0" cap="none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  <a:t>ОБЕСПЕЧЕНИЕ УПРАВЛЕНИЯ </a:t>
            </a:r>
            <a:br>
              <a:rPr lang="ru-RU" sz="2400" kern="0" cap="none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</a:br>
            <a:r>
              <a:rPr lang="ru-RU" sz="2400" kern="0" cap="none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  <a:t>И АРХИВОВЕДЕНИЕ</a:t>
            </a:r>
            <a:r>
              <a:rPr lang="ru-RU" sz="2400" b="0" kern="0" cap="none" dirty="0">
                <a:solidFill>
                  <a:srgbClr val="009900"/>
                </a:solidFill>
                <a:latin typeface="Constantia"/>
                <a:cs typeface="+mj-cs"/>
              </a:rPr>
              <a:t/>
            </a:r>
            <a:br>
              <a:rPr lang="ru-RU" sz="2400" b="0" kern="0" cap="none" dirty="0">
                <a:solidFill>
                  <a:srgbClr val="009900"/>
                </a:solidFill>
                <a:latin typeface="Constantia"/>
                <a:cs typeface="+mj-cs"/>
              </a:rPr>
            </a:br>
            <a:r>
              <a:rPr lang="ru-RU" sz="2400" u="sng" kern="0" cap="none" dirty="0">
                <a:solidFill>
                  <a:srgbClr val="009900"/>
                </a:solidFill>
                <a:latin typeface="Constantia"/>
                <a:cs typeface="+mj-cs"/>
              </a:rPr>
              <a:t>Квалификация:</a:t>
            </a:r>
            <a:r>
              <a:rPr lang="ru-RU" sz="2400" kern="0" cap="none" dirty="0">
                <a:solidFill>
                  <a:srgbClr val="009900"/>
                </a:solidFill>
                <a:latin typeface="Constantia"/>
                <a:cs typeface="+mj-cs"/>
              </a:rPr>
              <a:t> специалист по документационному </a:t>
            </a:r>
            <a:r>
              <a:rPr lang="en-US" sz="2400" kern="0" cap="none" dirty="0">
                <a:solidFill>
                  <a:srgbClr val="009900"/>
                </a:solidFill>
                <a:latin typeface="Constantia"/>
                <a:cs typeface="+mj-cs"/>
              </a:rPr>
              <a:t/>
            </a:r>
            <a:br>
              <a:rPr lang="en-US" sz="2400" kern="0" cap="none" dirty="0">
                <a:solidFill>
                  <a:srgbClr val="009900"/>
                </a:solidFill>
                <a:latin typeface="Constantia"/>
                <a:cs typeface="+mj-cs"/>
              </a:rPr>
            </a:br>
            <a:r>
              <a:rPr lang="ru-RU" sz="2400" kern="0" cap="none" dirty="0">
                <a:solidFill>
                  <a:srgbClr val="009900"/>
                </a:solidFill>
                <a:latin typeface="Constantia"/>
                <a:cs typeface="+mj-cs"/>
              </a:rPr>
              <a:t>обеспечению управления, архивист</a:t>
            </a:r>
            <a:r>
              <a:rPr lang="ru-RU" sz="2400" b="0" kern="0" cap="none" dirty="0">
                <a:solidFill>
                  <a:srgbClr val="009900"/>
                </a:solidFill>
                <a:latin typeface="Constantia"/>
                <a:cs typeface="+mj-cs"/>
              </a:rPr>
              <a:t/>
            </a:r>
            <a:br>
              <a:rPr lang="ru-RU" sz="2400" b="0" kern="0" cap="none" dirty="0">
                <a:solidFill>
                  <a:srgbClr val="009900"/>
                </a:solidFill>
                <a:latin typeface="Constantia"/>
                <a:cs typeface="+mj-cs"/>
              </a:rPr>
            </a:br>
            <a:r>
              <a:rPr lang="ru-RU" sz="2400" b="0" kern="0" cap="none" dirty="0">
                <a:solidFill>
                  <a:srgbClr val="009900"/>
                </a:solidFill>
                <a:latin typeface="Constantia"/>
                <a:cs typeface="+mj-cs"/>
              </a:rPr>
              <a:t/>
            </a:r>
            <a:br>
              <a:rPr lang="ru-RU" sz="2400" b="0" kern="0" cap="none" dirty="0">
                <a:solidFill>
                  <a:srgbClr val="009900"/>
                </a:solidFill>
                <a:latin typeface="Constantia"/>
                <a:cs typeface="+mj-cs"/>
              </a:rPr>
            </a:br>
            <a:r>
              <a:rPr lang="ru-RU" sz="2800" b="0" kern="0" cap="none" dirty="0">
                <a:solidFill>
                  <a:srgbClr val="000000"/>
                </a:solidFill>
                <a:latin typeface="Constantia"/>
                <a:ea typeface="+mn-ea"/>
                <a:cs typeface="+mn-cs"/>
              </a:rPr>
              <a:t>Подготовка квалифицированных специалистов, обладающих фундаментальными знаниями и навыками организации документационного обеспечения управления и архивоведения с широким применением современных информационных технологий</a:t>
            </a:r>
            <a:r>
              <a:rPr lang="ru-RU" sz="1100" b="0" kern="0" cap="none" dirty="0">
                <a:solidFill>
                  <a:srgbClr val="000000"/>
                </a:solidFill>
                <a:latin typeface="Constantia"/>
                <a:ea typeface="+mn-ea"/>
                <a:cs typeface="+mn-cs"/>
              </a:rPr>
              <a:t>.</a:t>
            </a:r>
            <a:br>
              <a:rPr lang="ru-RU" sz="1100" b="0" kern="0" cap="none" dirty="0">
                <a:solidFill>
                  <a:srgbClr val="000000"/>
                </a:solidFill>
                <a:latin typeface="Constantia"/>
                <a:ea typeface="+mn-ea"/>
                <a:cs typeface="+mn-cs"/>
              </a:rPr>
            </a:br>
            <a:r>
              <a:rPr lang="ru-RU" sz="4400" b="0" kern="0" cap="none" dirty="0">
                <a:solidFill>
                  <a:srgbClr val="009900"/>
                </a:solidFill>
                <a:latin typeface="Constantia"/>
                <a:cs typeface="+mj-cs"/>
              </a:rPr>
              <a:t/>
            </a:r>
            <a:br>
              <a:rPr lang="ru-RU" sz="4400" b="0" kern="0" cap="none" dirty="0">
                <a:solidFill>
                  <a:srgbClr val="009900"/>
                </a:solidFill>
                <a:latin typeface="Constantia"/>
                <a:cs typeface="+mj-cs"/>
              </a:rPr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2520280" cy="346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89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BB93-8925-4FCD-94F1-76BAEEF044A9}" type="slidenum">
              <a:rPr lang="ru-RU" smtClean="0"/>
              <a:t>9</a:t>
            </a:fld>
            <a:endParaRPr lang="ru-RU" dirty="0"/>
          </a:p>
        </p:txBody>
      </p:sp>
      <p:pic>
        <p:nvPicPr>
          <p:cNvPr id="12290" name="Picture 2" descr="http://rvc-mipt.ru/upload/iblock/074/07472867b47fc269cdb0dc1ff19c674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0"/>
          <a:stretch/>
        </p:blipFill>
        <p:spPr bwMode="auto">
          <a:xfrm>
            <a:off x="1" y="1278840"/>
            <a:ext cx="9178806" cy="557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99146" y="1401163"/>
            <a:ext cx="5328592" cy="3970318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ПРИХОДИ В ТЕХНИКУМ!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МЫ ТЕБЯ ЖДЕМ!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7118" y="5676051"/>
            <a:ext cx="885937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Телефон для справок:</a:t>
            </a:r>
            <a:r>
              <a:rPr lang="en-US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+7(910)9120353; </a:t>
            </a:r>
            <a:endParaRPr lang="en-US" sz="2400" dirty="0">
              <a:solidFill>
                <a:srgbClr val="002060"/>
              </a:solidFill>
            </a:endParaRPr>
          </a:p>
          <a:p>
            <a:pPr algn="ctr"/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E-mail: </a:t>
            </a:r>
            <a:r>
              <a:rPr lang="en-US" dirty="0"/>
              <a:t>priem_tekh_oiate@mail.ru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4252" y="1957482"/>
            <a:ext cx="275404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День </a:t>
            </a:r>
          </a:p>
          <a:p>
            <a:pPr algn="ctr"/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открытых </a:t>
            </a:r>
          </a:p>
          <a:p>
            <a:pPr algn="ctr"/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дверей</a:t>
            </a:r>
            <a:endParaRPr lang="ru-RU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89955" y="1936749"/>
            <a:ext cx="2754044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25.04.2026</a:t>
            </a:r>
            <a:endParaRPr lang="ru-RU" sz="36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11-00</a:t>
            </a:r>
          </a:p>
          <a:p>
            <a:pPr algn="ctr"/>
            <a:r>
              <a:rPr lang="ru-RU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г. Обнинск</a:t>
            </a:r>
          </a:p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тер. Студгородок, 1</a:t>
            </a:r>
            <a:endParaRPr lang="ru-RU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176816"/>
            <a:ext cx="2143125" cy="233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ИАТЭ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2210</TotalTime>
  <Words>202</Words>
  <Application>Microsoft Office PowerPoint</Application>
  <PresentationFormat>Экран (4:3)</PresentationFormat>
  <Paragraphs>31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Batang</vt:lpstr>
      <vt:lpstr>Calibri</vt:lpstr>
      <vt:lpstr>Constantia</vt:lpstr>
      <vt:lpstr>Verdana</vt:lpstr>
      <vt:lpstr>ШаблонИАТЭ</vt:lpstr>
      <vt:lpstr>ТЕХНИКУМ  ИАТЭ НИЯУ МИФИ галерея специальностей 2026   </vt:lpstr>
      <vt:lpstr>НАШИ  СПЕЦИАЛЬНОСТИ</vt:lpstr>
      <vt:lpstr>09.02.11  РАЗРАБОТКА   и УПРАВЛЕНИЕ ПРОГРАММНЫМ ОБЕСПЕЧЕНИЕМ Квалификация: программист </vt:lpstr>
      <vt:lpstr>09.02.12  ТЕХНИЧЕСКАЯ ЭКСПЛУАТАЦИЯ И СОПРОВОЖДЕНИЕ ИНФОРМАЦИОННЫХ СИСТЕМ Квалификация: специалист по технической эксплуатации и сопровождению информационных систем </vt:lpstr>
      <vt:lpstr>13.02.13  эксплуатация   и обслуживание электрического и электромеханического оборудования (по отраслям) Квалификация: техник </vt:lpstr>
      <vt:lpstr>14.02.02 РАДИАЦИОННАЯ БЕЗОПАСНОСТЬ Квалификация: техник</vt:lpstr>
      <vt:lpstr>38.02.01ЭКОНОМИКА И  БУХГАЛТЕРСКИЙ УЧЕТ Квалификация: бухгалтер   </vt:lpstr>
      <vt:lpstr>46.02.01 ДОКУМЕНТАЦИОННОЕ  ОБЕСПЕЧЕНИЕ УПРАВЛЕНИЯ  И АРХИВОВЕДЕНИЕ Квалификация: специалист по документационному  обеспечению управления, архивист  Подготовка квалифицированных специалистов, обладающих фундаментальными знаниями и навыками организации документационного обеспечения управления и архивоведения с широким применением современных информационных технологий.  </vt:lpstr>
      <vt:lpstr>Презентация PowerPoint</vt:lpstr>
      <vt:lpstr>ПРИХОДИТЕ К НАМ УЧИТЬСЯ,  ЧТОБ ПРОФЕССИЕЙ ГОРДИТЬСЯ!</vt:lpstr>
    </vt:vector>
  </TitlesOfParts>
  <Company>ИАТЭ НИЯУ МИФИ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Астахова</dc:creator>
  <cp:lastModifiedBy>Виктория Алекс. Хайрова</cp:lastModifiedBy>
  <cp:revision>233</cp:revision>
  <cp:lastPrinted>2016-03-22T11:14:09Z</cp:lastPrinted>
  <dcterms:created xsi:type="dcterms:W3CDTF">2014-10-03T10:10:32Z</dcterms:created>
  <dcterms:modified xsi:type="dcterms:W3CDTF">2026-03-24T11:55:04Z</dcterms:modified>
</cp:coreProperties>
</file>