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9" r:id="rId2"/>
    <p:sldId id="278" r:id="rId3"/>
    <p:sldId id="303" r:id="rId4"/>
    <p:sldId id="288" r:id="rId5"/>
    <p:sldId id="290" r:id="rId6"/>
    <p:sldId id="294" r:id="rId7"/>
    <p:sldId id="319" r:id="rId8"/>
    <p:sldId id="317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09" d="100"/>
          <a:sy n="109" d="100"/>
        </p:scale>
        <p:origin x="16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33FBD-F210-4056-92F3-8CA7DFB614E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E0902-6602-47CD-9193-17E7F79E0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71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ADCAC-96FE-494F-8E01-A3B969127B0F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39E6E-92E5-4229-A585-36BA4A449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293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9E6E-92E5-4229-A585-36BA4A449D2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7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4"/>
          <p:cNvSpPr>
            <a:spLocks noGrp="1"/>
          </p:cNvSpPr>
          <p:nvPr>
            <p:ph sz="quarter" idx="12"/>
          </p:nvPr>
        </p:nvSpPr>
        <p:spPr>
          <a:xfrm>
            <a:off x="251520" y="1484784"/>
            <a:ext cx="8640960" cy="4593512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558ED5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0832" y="44624"/>
            <a:ext cx="8661648" cy="9361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4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188641"/>
            <a:ext cx="8712968" cy="72008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88073" y="1499511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2306" y="1499510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85147" y="2276872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2276871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9295" y="3068960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3528" y="3068959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62367" y="3861048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6600" y="3861047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51992" y="4655158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6600" y="4655159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46050" y="5445224"/>
            <a:ext cx="6926262" cy="593832"/>
          </a:xfrm>
          <a:prstGeom prst="rect">
            <a:avLst/>
          </a:prstGeom>
          <a:solidFill>
            <a:srgbClr val="D7DAE0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4770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6600" y="5444305"/>
            <a:ext cx="639450" cy="593831"/>
          </a:xfrm>
          <a:prstGeom prst="rect">
            <a:avLst/>
          </a:prstGeom>
          <a:solidFill>
            <a:srgbClr val="8C292A"/>
          </a:solidFill>
          <a:ln>
            <a:solidFill>
              <a:srgbClr val="8C29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3" hasCustomPrompt="1"/>
          </p:nvPr>
        </p:nvSpPr>
        <p:spPr>
          <a:xfrm>
            <a:off x="436007" y="1499511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1187624" y="1499509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Первый раздел</a:t>
            </a:r>
          </a:p>
        </p:txBody>
      </p:sp>
      <p:sp>
        <p:nvSpPr>
          <p:cNvPr id="50" name="Текст 6"/>
          <p:cNvSpPr>
            <a:spLocks noGrp="1"/>
          </p:cNvSpPr>
          <p:nvPr>
            <p:ph type="body" sz="quarter" idx="25" hasCustomPrompt="1"/>
          </p:nvPr>
        </p:nvSpPr>
        <p:spPr>
          <a:xfrm>
            <a:off x="436007" y="2276871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51" name="Текст 6"/>
          <p:cNvSpPr>
            <a:spLocks noGrp="1"/>
          </p:cNvSpPr>
          <p:nvPr>
            <p:ph type="body" sz="quarter" idx="26" hasCustomPrompt="1"/>
          </p:nvPr>
        </p:nvSpPr>
        <p:spPr>
          <a:xfrm>
            <a:off x="427229" y="3068962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52" name="Текст 6"/>
          <p:cNvSpPr>
            <a:spLocks noGrp="1"/>
          </p:cNvSpPr>
          <p:nvPr>
            <p:ph type="body" sz="quarter" idx="27" hasCustomPrompt="1"/>
          </p:nvPr>
        </p:nvSpPr>
        <p:spPr>
          <a:xfrm>
            <a:off x="418451" y="3861053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53" name="Текст 6"/>
          <p:cNvSpPr>
            <a:spLocks noGrp="1"/>
          </p:cNvSpPr>
          <p:nvPr>
            <p:ph type="body" sz="quarter" idx="28" hasCustomPrompt="1"/>
          </p:nvPr>
        </p:nvSpPr>
        <p:spPr>
          <a:xfrm>
            <a:off x="410301" y="4655159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54" name="Текст 6"/>
          <p:cNvSpPr>
            <a:spLocks noGrp="1"/>
          </p:cNvSpPr>
          <p:nvPr>
            <p:ph type="body" sz="quarter" idx="29" hasCustomPrompt="1"/>
          </p:nvPr>
        </p:nvSpPr>
        <p:spPr>
          <a:xfrm>
            <a:off x="410301" y="5444308"/>
            <a:ext cx="432048" cy="593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6</a:t>
            </a:r>
          </a:p>
        </p:txBody>
      </p:sp>
      <p:sp>
        <p:nvSpPr>
          <p:cNvPr id="55" name="Текст 8"/>
          <p:cNvSpPr>
            <a:spLocks noGrp="1"/>
          </p:cNvSpPr>
          <p:nvPr>
            <p:ph type="body" sz="quarter" idx="30" hasCustomPrompt="1"/>
          </p:nvPr>
        </p:nvSpPr>
        <p:spPr>
          <a:xfrm>
            <a:off x="1187624" y="2276872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Второй раздел</a:t>
            </a:r>
          </a:p>
        </p:txBody>
      </p:sp>
      <p:sp>
        <p:nvSpPr>
          <p:cNvPr id="56" name="Текст 8"/>
          <p:cNvSpPr>
            <a:spLocks noGrp="1"/>
          </p:cNvSpPr>
          <p:nvPr>
            <p:ph type="body" sz="quarter" idx="31" hasCustomPrompt="1"/>
          </p:nvPr>
        </p:nvSpPr>
        <p:spPr>
          <a:xfrm>
            <a:off x="1187624" y="3068960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Третий раздел</a:t>
            </a:r>
          </a:p>
        </p:txBody>
      </p:sp>
      <p:sp>
        <p:nvSpPr>
          <p:cNvPr id="57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1187624" y="3861048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Четвертый раздел</a:t>
            </a: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33" hasCustomPrompt="1"/>
          </p:nvPr>
        </p:nvSpPr>
        <p:spPr>
          <a:xfrm>
            <a:off x="1187624" y="4653136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Пятый раздел</a:t>
            </a:r>
          </a:p>
        </p:txBody>
      </p:sp>
      <p:sp>
        <p:nvSpPr>
          <p:cNvPr id="59" name="Текст 8"/>
          <p:cNvSpPr>
            <a:spLocks noGrp="1"/>
          </p:cNvSpPr>
          <p:nvPr>
            <p:ph type="body" sz="quarter" idx="34" hasCustomPrompt="1"/>
          </p:nvPr>
        </p:nvSpPr>
        <p:spPr>
          <a:xfrm>
            <a:off x="1187624" y="5445224"/>
            <a:ext cx="4824710" cy="5938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Шестой раздел</a:t>
            </a:r>
          </a:p>
        </p:txBody>
      </p:sp>
      <p:sp>
        <p:nvSpPr>
          <p:cNvPr id="3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  <p:sp>
        <p:nvSpPr>
          <p:cNvPr id="36" name="TextBox 35"/>
          <p:cNvSpPr txBox="1"/>
          <p:nvPr userDrawn="1"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1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149080"/>
            <a:ext cx="8640960" cy="1872207"/>
          </a:xfrm>
        </p:spPr>
        <p:txBody>
          <a:bodyPr anchor="b"/>
          <a:lstStyle>
            <a:lvl1pPr marL="0" indent="0" algn="l">
              <a:buNone/>
              <a:defRPr lang="ru-RU" b="0" i="0" smtClean="0">
                <a:solidFill>
                  <a:srgbClr val="002060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22" y="2217320"/>
            <a:ext cx="2274580" cy="1022628"/>
          </a:xfrm>
          <a:prstGeom prst="rect">
            <a:avLst/>
          </a:prstGeom>
          <a:gradFill flip="none" rotWithShape="1">
            <a:gsLst>
              <a:gs pos="0">
                <a:srgbClr val="C6D9F2">
                  <a:shade val="30000"/>
                  <a:satMod val="115000"/>
                </a:srgbClr>
              </a:gs>
              <a:gs pos="50000">
                <a:srgbClr val="C6D9F2">
                  <a:shade val="67500"/>
                  <a:satMod val="115000"/>
                </a:srgbClr>
              </a:gs>
              <a:gs pos="89000">
                <a:srgbClr val="C6D9F2">
                  <a:shade val="100000"/>
                  <a:satMod val="115000"/>
                  <a:alpha val="0"/>
                  <a:lumMod val="96000"/>
                  <a:lumOff val="4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95736" y="2060848"/>
            <a:ext cx="6696744" cy="1944216"/>
          </a:xfrm>
        </p:spPr>
        <p:txBody>
          <a:bodyPr anchor="t"/>
          <a:lstStyle>
            <a:lvl1pPr algn="r">
              <a:defRPr sz="4000" b="1" cap="all" baseline="0"/>
            </a:lvl1pPr>
          </a:lstStyle>
          <a:p>
            <a:r>
              <a:rPr lang="ru-RU" dirty="0"/>
              <a:t>Первый раздел</a:t>
            </a:r>
            <a:br>
              <a:rPr lang="ru-RU" dirty="0"/>
            </a:br>
            <a:r>
              <a:rPr lang="ru-RU" dirty="0"/>
              <a:t>Общее описание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251199" y="1743040"/>
            <a:ext cx="2023060" cy="1856948"/>
          </a:xfrm>
        </p:spPr>
        <p:txBody>
          <a:bodyPr>
            <a:noAutofit/>
          </a:bodyPr>
          <a:lstStyle>
            <a:lvl1pPr>
              <a:defRPr sz="1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12119" y="6428893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2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1520" y="188641"/>
            <a:ext cx="8640960" cy="72008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Содержание второго уровня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9380" y="1499511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9380" y="2276872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9380" y="3068960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9380" y="3861048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9379" y="4653136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9380" y="5430497"/>
            <a:ext cx="7584955" cy="593832"/>
          </a:xfrm>
          <a:prstGeom prst="rect">
            <a:avLst/>
          </a:prstGeom>
          <a:solidFill>
            <a:srgbClr val="C6D9F2"/>
          </a:solidFill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400" dirty="0">
              <a:solidFill>
                <a:srgbClr val="2323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340842" y="1526076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1.1. Первый подраздел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340843" y="2310012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1.2. Второй подраздел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350631" y="3099976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1.3. Третий подраздел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348235" y="3900137"/>
            <a:ext cx="7462078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1.4. Четвертый подраздел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340843" y="4682666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1.5. Пятый подраздел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340843" y="5460027"/>
            <a:ext cx="7471517" cy="534771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ru-RU" dirty="0"/>
              <a:t>1.6. Шестой подраздел</a:t>
            </a: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8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188640"/>
            <a:ext cx="8640960" cy="720080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2 текста 2 объекта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323528" y="1484784"/>
            <a:ext cx="3960440" cy="2362200"/>
          </a:xfrm>
          <a:effectLst/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23850" y="4292600"/>
            <a:ext cx="3960118" cy="18002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Рисунок 2"/>
          <p:cNvSpPr>
            <a:spLocks noGrp="1"/>
          </p:cNvSpPr>
          <p:nvPr>
            <p:ph type="pic" sz="quarter" idx="16"/>
          </p:nvPr>
        </p:nvSpPr>
        <p:spPr>
          <a:xfrm>
            <a:off x="4716016" y="1484784"/>
            <a:ext cx="3960440" cy="2362200"/>
          </a:xfrm>
          <a:effectLst/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7"/>
          </p:nvPr>
        </p:nvSpPr>
        <p:spPr>
          <a:xfrm>
            <a:off x="4716338" y="4292600"/>
            <a:ext cx="3960118" cy="18002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04208" y="6418826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1520" y="2276872"/>
            <a:ext cx="8712968" cy="1143000"/>
          </a:xfrm>
        </p:spPr>
        <p:txBody>
          <a:bodyPr/>
          <a:lstStyle/>
          <a:p>
            <a:r>
              <a:rPr lang="ru-RU" altLang="ru-RU" dirty="0"/>
              <a:t>Общее описание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51520" y="3573016"/>
            <a:ext cx="8712968" cy="24482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Подзаголовок слайда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12119" y="6428893"/>
            <a:ext cx="23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www.iate.obninsk.ru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04248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76ABB93-8925-4FCD-94F1-76BAEEF04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7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58008"/>
            <a:ext cx="84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ru-RU" sz="2600" dirty="0"/>
              <a:t>Для выступлений. Формальный стиль</a:t>
            </a:r>
            <a:r>
              <a:rPr lang="ru-RU" altLang="ru-RU" sz="3000" dirty="0">
                <a:solidFill>
                  <a:schemeClr val="folHlink"/>
                </a:solidFill>
              </a:rPr>
              <a:t/>
            </a:r>
            <a:br>
              <a:rPr lang="ru-RU" altLang="ru-RU" sz="3000" dirty="0">
                <a:solidFill>
                  <a:schemeClr val="folHlink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717032"/>
            <a:ext cx="8424936" cy="240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86872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576ABB93-8925-4FCD-94F1-76BAEEF044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98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8C292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640960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ТЕХНИКУМ </a:t>
            </a:r>
            <a:br>
              <a:rPr lang="ru-RU" sz="6000" dirty="0"/>
            </a:br>
            <a:r>
              <a:rPr lang="ru-RU" sz="6000" dirty="0"/>
              <a:t>ИАТЭ НИЯУ МИФИ</a:t>
            </a:r>
            <a:br>
              <a:rPr lang="ru-RU" sz="6000" dirty="0"/>
            </a:br>
            <a:r>
              <a:rPr lang="ru-RU" dirty="0" smtClean="0"/>
              <a:t>галерея специальностей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2025 </a:t>
            </a:r>
            <a:r>
              <a:rPr lang="ru-RU" dirty="0"/>
              <a:t/>
            </a:r>
            <a:br>
              <a:rPr lang="ru-RU" dirty="0"/>
            </a:br>
            <a:r>
              <a:rPr lang="ru-RU" sz="6000" dirty="0"/>
              <a:t/>
            </a:r>
            <a:br>
              <a:rPr lang="ru-RU" sz="6000" dirty="0"/>
            </a:br>
            <a:endParaRPr lang="ru-RU" sz="3600" dirty="0">
              <a:solidFill>
                <a:srgbClr val="0070C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1266" name="Picture 2" descr="C:\Users\старт мастер\Downloads\Скриншот 28-04-2020 20_50_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3"/>
            <a:ext cx="9144000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99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4149081"/>
            <a:ext cx="8640960" cy="1296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НАШИ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СПЕЦИАЛЬНОСТИ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140274"/>
            <a:ext cx="1296145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4147145"/>
            <a:ext cx="1800200" cy="132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6" y="4113212"/>
            <a:ext cx="1827842" cy="135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08" y="4149079"/>
            <a:ext cx="2122109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17" y="4149079"/>
            <a:ext cx="1683187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5471385"/>
            <a:ext cx="8761488" cy="59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94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251520" y="3573016"/>
            <a:ext cx="8640960" cy="2418903"/>
          </a:xfrm>
        </p:spPr>
        <p:txBody>
          <a:bodyPr>
            <a:normAutofit fontScale="92500" lnSpcReduction="10000"/>
          </a:bodyPr>
          <a:lstStyle/>
          <a:p>
            <a:pPr marL="342900" lvl="0" indent="-342900" algn="ctr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kern="0" dirty="0">
                <a:solidFill>
                  <a:srgbClr val="000000"/>
                </a:solidFill>
                <a:latin typeface="Constantia"/>
                <a:cs typeface="+mn-cs"/>
              </a:rPr>
              <a:t>Подготовка квалифицированных специалистов энергетического комплекса, обладающих фундаментальными знаниями и навыками технического обслуживания и эксплуатации промышленного и бытового электрооборудования, распределительных электрических сетей.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843808" y="1700808"/>
            <a:ext cx="6048672" cy="1728192"/>
          </a:xfrm>
        </p:spPr>
        <p:txBody>
          <a:bodyPr>
            <a:normAutofit fontScale="90000"/>
          </a:bodyPr>
          <a:lstStyle/>
          <a:p>
            <a:r>
              <a:rPr lang="ru-RU" sz="2400" kern="0" cap="none" dirty="0" smtClean="0">
                <a:solidFill>
                  <a:srgbClr val="009900"/>
                </a:solidFill>
                <a:latin typeface="Constantia"/>
                <a:cs typeface="+mj-cs"/>
              </a:rPr>
              <a:t>13.02.13  </a:t>
            </a:r>
            <a:r>
              <a:rPr lang="ru-RU" sz="24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эксплуатация   </a:t>
            </a:r>
            <a:r>
              <a:rPr lang="ru-RU" sz="24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и обслуживание электрического и электромеханического </a:t>
            </a:r>
            <a:r>
              <a:rPr lang="ru-RU" sz="2400" kern="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оборудования </a:t>
            </a:r>
            <a: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</a:rPr>
              <a:t>(по отраслям)</a:t>
            </a:r>
            <a:r>
              <a:rPr lang="ru-RU" sz="2400" b="0" kern="0" cap="none" dirty="0">
                <a:solidFill>
                  <a:srgbClr val="009900"/>
                </a:solidFill>
                <a:latin typeface="Constantia"/>
              </a:rPr>
              <a:t/>
            </a:r>
            <a:br>
              <a:rPr lang="ru-RU" sz="2400" b="0" kern="0" cap="none" dirty="0">
                <a:solidFill>
                  <a:srgbClr val="009900"/>
                </a:solidFill>
                <a:latin typeface="Constantia"/>
              </a:rPr>
            </a:br>
            <a:r>
              <a:rPr lang="ru-RU" sz="2600" u="sng" kern="0" cap="none" dirty="0" smtClean="0">
                <a:solidFill>
                  <a:srgbClr val="009900"/>
                </a:solidFill>
                <a:latin typeface="Constantia"/>
                <a:cs typeface="+mj-cs"/>
              </a:rPr>
              <a:t>Квалификация</a:t>
            </a:r>
            <a:r>
              <a:rPr lang="ru-RU" sz="2600" u="sng" kern="0" cap="none" dirty="0">
                <a:solidFill>
                  <a:srgbClr val="009900"/>
                </a:solidFill>
                <a:latin typeface="Constantia"/>
                <a:cs typeface="+mj-cs"/>
              </a:rPr>
              <a:t>: </a:t>
            </a:r>
            <a:r>
              <a:rPr lang="ru-RU" sz="2600" kern="0" cap="none" dirty="0">
                <a:solidFill>
                  <a:srgbClr val="009900"/>
                </a:solidFill>
                <a:latin typeface="Constantia"/>
                <a:cs typeface="+mj-cs"/>
              </a:rPr>
              <a:t>техник</a:t>
            </a:r>
            <a:r>
              <a:rPr lang="ru-RU" sz="44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44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" y="1556792"/>
            <a:ext cx="3000333" cy="22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29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251520" y="3573016"/>
            <a:ext cx="8640960" cy="2418903"/>
          </a:xfrm>
        </p:spPr>
        <p:txBody>
          <a:bodyPr>
            <a:normAutofit fontScale="92500" lnSpcReduction="20000"/>
          </a:bodyPr>
          <a:lstStyle/>
          <a:p>
            <a:pPr marL="342900" lvl="0" indent="-342900" algn="ctr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kern="0" dirty="0">
                <a:solidFill>
                  <a:srgbClr val="000000"/>
                </a:solidFill>
                <a:latin typeface="Constantia"/>
                <a:cs typeface="+mn-cs"/>
              </a:rPr>
              <a:t>Подготовка квалифицированных специалистов атомной отрасли, обладающих фундаментальными знаниями и навыками радиационного контроля, технического обслуживания и метрологических испытаний приборов радиационного контроля, ведения специализированной технологической документации.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195736" y="1916832"/>
            <a:ext cx="6696744" cy="1512168"/>
          </a:xfrm>
        </p:spPr>
        <p:txBody>
          <a:bodyPr/>
          <a:lstStyle/>
          <a:p>
            <a:r>
              <a:rPr lang="ru-RU" sz="2800" kern="0" cap="none" dirty="0">
                <a:solidFill>
                  <a:srgbClr val="009900"/>
                </a:solidFill>
                <a:latin typeface="Constantia"/>
                <a:cs typeface="+mj-cs"/>
              </a:rPr>
              <a:t>14.02.02 </a:t>
            </a:r>
            <a:r>
              <a:rPr lang="ru-RU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РАДИАЦИОННАЯ БЕЗОПАСНОСТЬ</a:t>
            </a:r>
            <a:r>
              <a:rPr lang="ru-RU" sz="28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28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r>
              <a:rPr lang="ru-RU" sz="2800" u="sng" kern="0" cap="none" dirty="0">
                <a:solidFill>
                  <a:srgbClr val="009900"/>
                </a:solidFill>
                <a:latin typeface="Constantia"/>
                <a:cs typeface="+mj-cs"/>
              </a:rPr>
              <a:t>Квалификация:</a:t>
            </a:r>
            <a:r>
              <a:rPr lang="ru-RU" sz="2800" kern="0" cap="none" dirty="0">
                <a:solidFill>
                  <a:srgbClr val="009900"/>
                </a:solidFill>
                <a:latin typeface="Constantia"/>
                <a:cs typeface="+mj-cs"/>
              </a:rPr>
              <a:t> техник</a:t>
            </a:r>
            <a:endParaRPr lang="ru-RU" dirty="0"/>
          </a:p>
        </p:txBody>
      </p:sp>
      <p:pic>
        <p:nvPicPr>
          <p:cNvPr id="7170" name="Picture 2" descr="C:\Users\старт мастер\Downloads\Скриншот 28-04-2020 20_39_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8384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22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251520" y="3573016"/>
            <a:ext cx="8640960" cy="2418903"/>
          </a:xfrm>
        </p:spPr>
        <p:txBody>
          <a:bodyPr>
            <a:normAutofit fontScale="92500" lnSpcReduction="10000"/>
          </a:bodyPr>
          <a:lstStyle/>
          <a:p>
            <a:pPr marL="342900" lvl="0" indent="-342900" algn="ctr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kern="0" dirty="0">
                <a:solidFill>
                  <a:srgbClr val="000000"/>
                </a:solidFill>
                <a:latin typeface="Constantia"/>
                <a:cs typeface="+mn-cs"/>
              </a:rPr>
              <a:t>Подготовка квалифицированных специалистов, обладающих фундаментальными знаниями в области бухгалтерского учета, микро и макроэкономики, налоговой отчетности, системными навыками работы со специализированным программным обеспечением.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499992" y="1916832"/>
            <a:ext cx="4392488" cy="1512168"/>
          </a:xfrm>
        </p:spPr>
        <p:txBody>
          <a:bodyPr>
            <a:normAutofit fontScale="90000"/>
          </a:bodyPr>
          <a:lstStyle/>
          <a:p>
            <a:r>
              <a:rPr lang="ru-RU" sz="2400" kern="0" cap="none" dirty="0">
                <a:solidFill>
                  <a:srgbClr val="009900"/>
                </a:solidFill>
                <a:latin typeface="Constantia"/>
                <a:cs typeface="+mj-cs"/>
              </a:rPr>
              <a:t>38.02.01</a:t>
            </a:r>
            <a: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ЭКОНОМИКА И</a:t>
            </a:r>
            <a:b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</a:br>
            <a: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 БУХГАЛТЕРСКИЙ УЧЕТ</a:t>
            </a:r>
            <a:r>
              <a:rPr lang="ru-RU" sz="2400" b="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/>
            </a:r>
            <a:br>
              <a:rPr lang="ru-RU" sz="2400" b="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</a:br>
            <a:r>
              <a:rPr lang="ru-RU" sz="2800" u="sng" kern="0" cap="none" dirty="0">
                <a:solidFill>
                  <a:srgbClr val="009900"/>
                </a:solidFill>
                <a:latin typeface="Constantia"/>
                <a:cs typeface="+mj-cs"/>
              </a:rPr>
              <a:t>Квалификация:</a:t>
            </a:r>
            <a:r>
              <a:rPr lang="ru-RU" sz="2800" kern="0" cap="none" dirty="0">
                <a:solidFill>
                  <a:srgbClr val="009900"/>
                </a:solidFill>
                <a:latin typeface="Constantia"/>
                <a:cs typeface="+mj-cs"/>
              </a:rPr>
              <a:t> бухгалтер</a:t>
            </a:r>
            <a:r>
              <a:rPr lang="ru-RU" sz="28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28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r>
              <a:rPr lang="ru-RU" sz="24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24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r>
              <a:rPr lang="ru-RU" sz="44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44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endParaRPr lang="ru-RU" dirty="0"/>
          </a:p>
        </p:txBody>
      </p:sp>
      <p:pic>
        <p:nvPicPr>
          <p:cNvPr id="8194" name="Picture 2" descr="C:\Users\старт мастер\Downloads\Скриншот 28-04-2020 20_41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3313"/>
            <a:ext cx="325489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18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251520" y="3573016"/>
            <a:ext cx="8640960" cy="2418903"/>
          </a:xfrm>
        </p:spPr>
        <p:txBody>
          <a:bodyPr>
            <a:normAutofit/>
          </a:bodyPr>
          <a:lstStyle/>
          <a:p>
            <a:pPr marL="342900" lvl="0" indent="-342900" algn="ctr"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800" kern="0" dirty="0">
                <a:solidFill>
                  <a:srgbClr val="000000"/>
                </a:solidFill>
                <a:latin typeface="Constantia"/>
                <a:cs typeface="+mn-cs"/>
              </a:rPr>
              <a:t>.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267744" y="1700808"/>
            <a:ext cx="6603751" cy="2088232"/>
          </a:xfrm>
        </p:spPr>
        <p:txBody>
          <a:bodyPr>
            <a:normAutofit fontScale="90000"/>
          </a:bodyPr>
          <a:lstStyle/>
          <a:p>
            <a:pPr lvl="0" defTabSz="449263" fontAlgn="base">
              <a:spcBef>
                <a:spcPts val="800"/>
              </a:spcBef>
              <a:spcAft>
                <a:spcPct val="0"/>
              </a:spcAft>
            </a:pPr>
            <a:r>
              <a:rPr lang="ru-RU" sz="2400" kern="0" cap="none" dirty="0">
                <a:solidFill>
                  <a:srgbClr val="009900"/>
                </a:solidFill>
                <a:latin typeface="Constantia"/>
                <a:cs typeface="+mj-cs"/>
              </a:rPr>
              <a:t>46.02.01 </a:t>
            </a:r>
            <a: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ДОКУМЕНТАЦИОННОЕ </a:t>
            </a:r>
            <a:b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</a:br>
            <a: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ОБЕСПЕЧЕНИЕ УПРАВЛЕНИЯ </a:t>
            </a:r>
            <a:b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</a:br>
            <a:r>
              <a:rPr lang="ru-RU" sz="2400" kern="0" cap="none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j-cs"/>
              </a:rPr>
              <a:t>И АРХИВОВЕДЕНИЕ</a:t>
            </a:r>
            <a:r>
              <a:rPr lang="ru-RU" sz="24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24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r>
              <a:rPr lang="ru-RU" sz="2400" u="sng" kern="0" cap="none" dirty="0">
                <a:solidFill>
                  <a:srgbClr val="009900"/>
                </a:solidFill>
                <a:latin typeface="Constantia"/>
                <a:cs typeface="+mj-cs"/>
              </a:rPr>
              <a:t>Квалификация:</a:t>
            </a:r>
            <a:r>
              <a:rPr lang="ru-RU" sz="2400" kern="0" cap="none" dirty="0">
                <a:solidFill>
                  <a:srgbClr val="009900"/>
                </a:solidFill>
                <a:latin typeface="Constantia"/>
                <a:cs typeface="+mj-cs"/>
              </a:rPr>
              <a:t> специалист по документационному </a:t>
            </a:r>
            <a:r>
              <a:rPr lang="en-US" sz="240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en-US" sz="240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r>
              <a:rPr lang="ru-RU" sz="2400" kern="0" cap="none" dirty="0">
                <a:solidFill>
                  <a:srgbClr val="009900"/>
                </a:solidFill>
                <a:latin typeface="Constantia"/>
                <a:cs typeface="+mj-cs"/>
              </a:rPr>
              <a:t>обеспечению управления, архивист</a:t>
            </a:r>
            <a:r>
              <a:rPr lang="ru-RU" sz="24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24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r>
              <a:rPr lang="ru-RU" sz="24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24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r>
              <a:rPr lang="ru-RU" sz="2800" b="0" kern="0" cap="none" dirty="0">
                <a:solidFill>
                  <a:srgbClr val="000000"/>
                </a:solidFill>
                <a:latin typeface="Constantia"/>
                <a:ea typeface="+mn-ea"/>
                <a:cs typeface="+mn-cs"/>
              </a:rPr>
              <a:t>Подготовка квалифицированных специалистов, обладающих фундаментальными знаниями и навыками организации документационного обеспечения управления и архивоведения с широким применением современных информационных технологий</a:t>
            </a:r>
            <a:r>
              <a:rPr lang="ru-RU" sz="1100" b="0" kern="0" cap="none" dirty="0">
                <a:solidFill>
                  <a:srgbClr val="000000"/>
                </a:solidFill>
                <a:latin typeface="Constantia"/>
                <a:ea typeface="+mn-ea"/>
                <a:cs typeface="+mn-cs"/>
              </a:rPr>
              <a:t>.</a:t>
            </a:r>
            <a:br>
              <a:rPr lang="ru-RU" sz="1100" b="0" kern="0" cap="none" dirty="0">
                <a:solidFill>
                  <a:srgbClr val="000000"/>
                </a:solidFill>
                <a:latin typeface="Constantia"/>
                <a:ea typeface="+mn-ea"/>
                <a:cs typeface="+mn-cs"/>
              </a:rPr>
            </a:br>
            <a:r>
              <a:rPr lang="ru-RU" sz="4400" b="0" kern="0" cap="none" dirty="0">
                <a:solidFill>
                  <a:srgbClr val="009900"/>
                </a:solidFill>
                <a:latin typeface="Constantia"/>
                <a:cs typeface="+mj-cs"/>
              </a:rPr>
              <a:t/>
            </a:r>
            <a:br>
              <a:rPr lang="ru-RU" sz="4400" b="0" kern="0" cap="none" dirty="0">
                <a:solidFill>
                  <a:srgbClr val="009900"/>
                </a:solidFill>
                <a:latin typeface="Constantia"/>
                <a:cs typeface="+mj-cs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2520280" cy="34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9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BB93-8925-4FCD-94F1-76BAEEF044A9}" type="slidenum">
              <a:rPr lang="ru-RU" smtClean="0"/>
              <a:t>7</a:t>
            </a:fld>
            <a:endParaRPr lang="ru-RU" dirty="0"/>
          </a:p>
        </p:txBody>
      </p:sp>
      <p:pic>
        <p:nvPicPr>
          <p:cNvPr id="12290" name="Picture 2" descr="http://rvc-mipt.ru/upload/iblock/074/07472867b47fc269cdb0dc1ff19c674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0"/>
          <a:stretch/>
        </p:blipFill>
        <p:spPr bwMode="auto">
          <a:xfrm>
            <a:off x="1" y="1278840"/>
            <a:ext cx="9178806" cy="557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99146" y="1401163"/>
            <a:ext cx="5328592" cy="3970318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ПРИХОДИ В ТЕХНИКУМ!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ТЕБЯ ЖДЕМ!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7118" y="5676051"/>
            <a:ext cx="885937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Телефон для справок: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+7(910)9120353; 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E-mail: </a:t>
            </a:r>
            <a:r>
              <a:rPr lang="en-US" dirty="0"/>
              <a:t>priem_tekh_oiate@mail.ru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4252" y="1957482"/>
            <a:ext cx="27540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День </a:t>
            </a:r>
          </a:p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открытых </a:t>
            </a:r>
          </a:p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дверей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9955" y="1936749"/>
            <a:ext cx="275404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26.04.2025</a:t>
            </a:r>
            <a:endParaRPr lang="ru-RU" sz="3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11-00</a:t>
            </a:r>
          </a:p>
          <a:p>
            <a:pPr algn="ctr"/>
            <a:r>
              <a:rPr lang="ru-RU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г. Обнинск</a:t>
            </a:r>
          </a:p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тер. Студгородок, 1</a:t>
            </a:r>
            <a:endParaRPr lang="ru-RU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76816"/>
            <a:ext cx="2143125" cy="23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ПРИХОДИТЕ К НАМ УЧИТЬСЯ, </a:t>
            </a:r>
            <a:br>
              <a:rPr lang="ru-RU" sz="2400" b="1" dirty="0" smtClean="0"/>
            </a:br>
            <a:r>
              <a:rPr lang="ru-RU" sz="2400" b="1" dirty="0" smtClean="0"/>
              <a:t>ЧТОБ ПРОФЕССИЕЙ ГОРДИТЬСЯ!</a:t>
            </a:r>
            <a:endParaRPr lang="ru-RU" sz="24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810012" y="2963008"/>
            <a:ext cx="3234670" cy="1965505"/>
          </a:xfrm>
          <a:prstGeom prst="rect">
            <a:avLst/>
          </a:prstGeom>
        </p:spPr>
      </p:pic>
      <p:pic>
        <p:nvPicPr>
          <p:cNvPr id="6" name="Picture 11" descr="Изображение 1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83" y="1052512"/>
            <a:ext cx="2532063" cy="181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IMG_943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3131" y="1050563"/>
            <a:ext cx="3024187" cy="181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70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038052"/>
            <a:ext cx="2959398" cy="181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1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3592" y="2961985"/>
            <a:ext cx="2880851" cy="19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183" y="2938369"/>
            <a:ext cx="2532063" cy="1990144"/>
          </a:xfrm>
          <a:prstGeom prst="rect">
            <a:avLst/>
          </a:prstGeom>
        </p:spPr>
      </p:pic>
      <p:pic>
        <p:nvPicPr>
          <p:cNvPr id="18" name="Picture 2" descr="C:\Users\старт мастер\Downloads\Скриншот 28-04-2020 20_50_3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3" y="4969138"/>
            <a:ext cx="8862383" cy="18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3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ИАТ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139</Words>
  <Application>Microsoft Office PowerPoint</Application>
  <PresentationFormat>Экран (4:3)</PresentationFormat>
  <Paragraphs>27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Batang</vt:lpstr>
      <vt:lpstr>Calibri</vt:lpstr>
      <vt:lpstr>Constantia</vt:lpstr>
      <vt:lpstr>Verdana</vt:lpstr>
      <vt:lpstr>ШаблонИАТЭ</vt:lpstr>
      <vt:lpstr>ТЕХНИКУМ  ИАТЭ НИЯУ МИФИ галерея специальностей 2025   </vt:lpstr>
      <vt:lpstr>НАШИ  СПЕЦИАЛЬНОСТИ</vt:lpstr>
      <vt:lpstr>13.02.13  эксплуатация   и обслуживание электрического и электромеханического оборудования (по отраслям) Квалификация: техник </vt:lpstr>
      <vt:lpstr>14.02.02 РАДИАЦИОННАЯ БЕЗОПАСНОСТЬ Квалификация: техник</vt:lpstr>
      <vt:lpstr>38.02.01ЭКОНОМИКА И  БУХГАЛТЕРСКИЙ УЧЕТ Квалификация: бухгалтер   </vt:lpstr>
      <vt:lpstr>46.02.01 ДОКУМЕНТАЦИОННОЕ  ОБЕСПЕЧЕНИЕ УПРАВЛЕНИЯ  И АРХИВОВЕДЕНИЕ Квалификация: специалист по документационному  обеспечению управления, архивист  Подготовка квалифицированных специалистов, обладающих фундаментальными знаниями и навыками организации документационного обеспечения управления и архивоведения с широким применением современных информационных технологий.  </vt:lpstr>
      <vt:lpstr>Презентация PowerPoint</vt:lpstr>
      <vt:lpstr>ПРИХОДИТЕ К НАМ УЧИТЬСЯ,  ЧТОБ ПРОФЕССИЕЙ ГОРДИТЬСЯ!</vt:lpstr>
    </vt:vector>
  </TitlesOfParts>
  <Company>ИАТЭ НИЯУ МИФИ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Астахова</dc:creator>
  <cp:lastModifiedBy>Виктория Алекс. Хайрова</cp:lastModifiedBy>
  <cp:revision>225</cp:revision>
  <cp:lastPrinted>2016-03-22T11:14:09Z</cp:lastPrinted>
  <dcterms:created xsi:type="dcterms:W3CDTF">2014-10-03T10:10:32Z</dcterms:created>
  <dcterms:modified xsi:type="dcterms:W3CDTF">2025-03-19T14:43:31Z</dcterms:modified>
</cp:coreProperties>
</file>