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9" r:id="rId2"/>
    <p:sldId id="309" r:id="rId3"/>
    <p:sldId id="310" r:id="rId4"/>
    <p:sldId id="319" r:id="rId5"/>
    <p:sldId id="278" r:id="rId6"/>
    <p:sldId id="322" r:id="rId7"/>
    <p:sldId id="323" r:id="rId8"/>
    <p:sldId id="304" r:id="rId9"/>
    <p:sldId id="324" r:id="rId10"/>
    <p:sldId id="312" r:id="rId11"/>
    <p:sldId id="313" r:id="rId12"/>
    <p:sldId id="320" r:id="rId13"/>
    <p:sldId id="321" r:id="rId14"/>
    <p:sldId id="317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A38"/>
    <a:srgbClr val="B9444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94675" autoAdjust="0"/>
  </p:normalViewPr>
  <p:slideViewPr>
    <p:cSldViewPr>
      <p:cViewPr varScale="1">
        <p:scale>
          <a:sx n="115" d="100"/>
          <a:sy n="115" d="100"/>
        </p:scale>
        <p:origin x="150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33FBD-F210-4056-92F3-8CA7DFB614EB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E0902-6602-47CD-9193-17E7F79E0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371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ADCAC-96FE-494F-8E01-A3B969127B0F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39E6E-92E5-4229-A585-36BA4A449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2936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39E6E-92E5-4229-A585-36BA4A449D2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670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39E6E-92E5-4229-A585-36BA4A449D29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7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бъект 4"/>
          <p:cNvSpPr>
            <a:spLocks noGrp="1"/>
          </p:cNvSpPr>
          <p:nvPr>
            <p:ph sz="quarter" idx="12"/>
          </p:nvPr>
        </p:nvSpPr>
        <p:spPr>
          <a:xfrm>
            <a:off x="251520" y="1484784"/>
            <a:ext cx="8640960" cy="4593512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rgbClr val="558ED5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30832" y="44624"/>
            <a:ext cx="8661648" cy="9361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004208" y="6418826"/>
            <a:ext cx="2343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www.iate.obninsk.ru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804248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76ABB93-8925-4FCD-94F1-76BAEEF04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74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51520" y="188641"/>
            <a:ext cx="8712968" cy="72008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Содержание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88073" y="1499511"/>
            <a:ext cx="6926262" cy="593832"/>
          </a:xfrm>
          <a:prstGeom prst="rect">
            <a:avLst/>
          </a:prstGeom>
          <a:solidFill>
            <a:srgbClr val="D7DAE0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477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2306" y="1499510"/>
            <a:ext cx="639450" cy="593831"/>
          </a:xfrm>
          <a:prstGeom prst="rect">
            <a:avLst/>
          </a:prstGeom>
          <a:solidFill>
            <a:srgbClr val="8C292A"/>
          </a:solidFill>
          <a:ln>
            <a:solidFill>
              <a:srgbClr val="8C2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85147" y="2276872"/>
            <a:ext cx="6926262" cy="593832"/>
          </a:xfrm>
          <a:prstGeom prst="rect">
            <a:avLst/>
          </a:prstGeom>
          <a:solidFill>
            <a:srgbClr val="D7DAE0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477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3528" y="2276871"/>
            <a:ext cx="639450" cy="593831"/>
          </a:xfrm>
          <a:prstGeom prst="rect">
            <a:avLst/>
          </a:prstGeom>
          <a:solidFill>
            <a:srgbClr val="8C292A"/>
          </a:solidFill>
          <a:ln>
            <a:solidFill>
              <a:srgbClr val="8C2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79295" y="3068960"/>
            <a:ext cx="6926262" cy="593832"/>
          </a:xfrm>
          <a:prstGeom prst="rect">
            <a:avLst/>
          </a:prstGeom>
          <a:solidFill>
            <a:srgbClr val="D7DAE0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477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3528" y="3068959"/>
            <a:ext cx="639450" cy="593831"/>
          </a:xfrm>
          <a:prstGeom prst="rect">
            <a:avLst/>
          </a:prstGeom>
          <a:solidFill>
            <a:srgbClr val="8C292A"/>
          </a:solidFill>
          <a:ln>
            <a:solidFill>
              <a:srgbClr val="8C2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62367" y="3861048"/>
            <a:ext cx="6926262" cy="593832"/>
          </a:xfrm>
          <a:prstGeom prst="rect">
            <a:avLst/>
          </a:prstGeom>
          <a:solidFill>
            <a:srgbClr val="D7DAE0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477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6600" y="3861047"/>
            <a:ext cx="639450" cy="593831"/>
          </a:xfrm>
          <a:prstGeom prst="rect">
            <a:avLst/>
          </a:prstGeom>
          <a:solidFill>
            <a:srgbClr val="8C292A"/>
          </a:solidFill>
          <a:ln>
            <a:solidFill>
              <a:srgbClr val="8C2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51992" y="4655158"/>
            <a:ext cx="6926262" cy="593832"/>
          </a:xfrm>
          <a:prstGeom prst="rect">
            <a:avLst/>
          </a:prstGeom>
          <a:solidFill>
            <a:srgbClr val="D7DAE0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477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6600" y="4655159"/>
            <a:ext cx="639450" cy="593831"/>
          </a:xfrm>
          <a:prstGeom prst="rect">
            <a:avLst/>
          </a:prstGeom>
          <a:solidFill>
            <a:srgbClr val="8C292A"/>
          </a:solidFill>
          <a:ln>
            <a:solidFill>
              <a:srgbClr val="8C2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46050" y="5445224"/>
            <a:ext cx="6926262" cy="593832"/>
          </a:xfrm>
          <a:prstGeom prst="rect">
            <a:avLst/>
          </a:prstGeom>
          <a:solidFill>
            <a:srgbClr val="D7DAE0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477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6600" y="5444305"/>
            <a:ext cx="639450" cy="593831"/>
          </a:xfrm>
          <a:prstGeom prst="rect">
            <a:avLst/>
          </a:prstGeom>
          <a:solidFill>
            <a:srgbClr val="8C292A"/>
          </a:solidFill>
          <a:ln>
            <a:solidFill>
              <a:srgbClr val="8C2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3" hasCustomPrompt="1"/>
          </p:nvPr>
        </p:nvSpPr>
        <p:spPr>
          <a:xfrm>
            <a:off x="436007" y="1499511"/>
            <a:ext cx="432048" cy="593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4" hasCustomPrompt="1"/>
          </p:nvPr>
        </p:nvSpPr>
        <p:spPr>
          <a:xfrm>
            <a:off x="1187624" y="1499509"/>
            <a:ext cx="4824710" cy="5938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Первый раздел</a:t>
            </a:r>
          </a:p>
        </p:txBody>
      </p:sp>
      <p:sp>
        <p:nvSpPr>
          <p:cNvPr id="50" name="Текст 6"/>
          <p:cNvSpPr>
            <a:spLocks noGrp="1"/>
          </p:cNvSpPr>
          <p:nvPr>
            <p:ph type="body" sz="quarter" idx="25" hasCustomPrompt="1"/>
          </p:nvPr>
        </p:nvSpPr>
        <p:spPr>
          <a:xfrm>
            <a:off x="436007" y="2276871"/>
            <a:ext cx="432048" cy="593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51" name="Текст 6"/>
          <p:cNvSpPr>
            <a:spLocks noGrp="1"/>
          </p:cNvSpPr>
          <p:nvPr>
            <p:ph type="body" sz="quarter" idx="26" hasCustomPrompt="1"/>
          </p:nvPr>
        </p:nvSpPr>
        <p:spPr>
          <a:xfrm>
            <a:off x="427229" y="3068962"/>
            <a:ext cx="432048" cy="593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52" name="Текст 6"/>
          <p:cNvSpPr>
            <a:spLocks noGrp="1"/>
          </p:cNvSpPr>
          <p:nvPr>
            <p:ph type="body" sz="quarter" idx="27" hasCustomPrompt="1"/>
          </p:nvPr>
        </p:nvSpPr>
        <p:spPr>
          <a:xfrm>
            <a:off x="418451" y="3861053"/>
            <a:ext cx="432048" cy="593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4</a:t>
            </a:r>
          </a:p>
        </p:txBody>
      </p:sp>
      <p:sp>
        <p:nvSpPr>
          <p:cNvPr id="53" name="Текст 6"/>
          <p:cNvSpPr>
            <a:spLocks noGrp="1"/>
          </p:cNvSpPr>
          <p:nvPr>
            <p:ph type="body" sz="quarter" idx="28" hasCustomPrompt="1"/>
          </p:nvPr>
        </p:nvSpPr>
        <p:spPr>
          <a:xfrm>
            <a:off x="410301" y="4655159"/>
            <a:ext cx="432048" cy="593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5</a:t>
            </a:r>
          </a:p>
        </p:txBody>
      </p:sp>
      <p:sp>
        <p:nvSpPr>
          <p:cNvPr id="54" name="Текст 6"/>
          <p:cNvSpPr>
            <a:spLocks noGrp="1"/>
          </p:cNvSpPr>
          <p:nvPr>
            <p:ph type="body" sz="quarter" idx="29" hasCustomPrompt="1"/>
          </p:nvPr>
        </p:nvSpPr>
        <p:spPr>
          <a:xfrm>
            <a:off x="410301" y="5444308"/>
            <a:ext cx="432048" cy="593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6</a:t>
            </a:r>
          </a:p>
        </p:txBody>
      </p:sp>
      <p:sp>
        <p:nvSpPr>
          <p:cNvPr id="55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1187624" y="2276872"/>
            <a:ext cx="4824710" cy="5938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Второй раздел</a:t>
            </a:r>
          </a:p>
        </p:txBody>
      </p:sp>
      <p:sp>
        <p:nvSpPr>
          <p:cNvPr id="56" name="Текст 8"/>
          <p:cNvSpPr>
            <a:spLocks noGrp="1"/>
          </p:cNvSpPr>
          <p:nvPr>
            <p:ph type="body" sz="quarter" idx="31" hasCustomPrompt="1"/>
          </p:nvPr>
        </p:nvSpPr>
        <p:spPr>
          <a:xfrm>
            <a:off x="1187624" y="3068960"/>
            <a:ext cx="4824710" cy="5938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Третий раздел</a:t>
            </a:r>
          </a:p>
        </p:txBody>
      </p:sp>
      <p:sp>
        <p:nvSpPr>
          <p:cNvPr id="57" name="Текст 8"/>
          <p:cNvSpPr>
            <a:spLocks noGrp="1"/>
          </p:cNvSpPr>
          <p:nvPr>
            <p:ph type="body" sz="quarter" idx="32" hasCustomPrompt="1"/>
          </p:nvPr>
        </p:nvSpPr>
        <p:spPr>
          <a:xfrm>
            <a:off x="1187624" y="3861048"/>
            <a:ext cx="4824710" cy="5938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Четвертый раздел</a:t>
            </a:r>
          </a:p>
        </p:txBody>
      </p:sp>
      <p:sp>
        <p:nvSpPr>
          <p:cNvPr id="58" name="Текст 8"/>
          <p:cNvSpPr>
            <a:spLocks noGrp="1"/>
          </p:cNvSpPr>
          <p:nvPr>
            <p:ph type="body" sz="quarter" idx="33" hasCustomPrompt="1"/>
          </p:nvPr>
        </p:nvSpPr>
        <p:spPr>
          <a:xfrm>
            <a:off x="1187624" y="4653136"/>
            <a:ext cx="4824710" cy="5938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Пятый раздел</a:t>
            </a:r>
          </a:p>
        </p:txBody>
      </p:sp>
      <p:sp>
        <p:nvSpPr>
          <p:cNvPr id="59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1187624" y="5445224"/>
            <a:ext cx="4824710" cy="5938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Шестой раздел</a:t>
            </a:r>
          </a:p>
        </p:txBody>
      </p:sp>
      <p:sp>
        <p:nvSpPr>
          <p:cNvPr id="3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76ABB93-8925-4FCD-94F1-76BAEEF044A9}" type="slidenum">
              <a:rPr lang="ru-RU" smtClean="0"/>
              <a:t>‹#›</a:t>
            </a:fld>
            <a:endParaRPr lang="ru-RU"/>
          </a:p>
        </p:txBody>
      </p:sp>
      <p:sp>
        <p:nvSpPr>
          <p:cNvPr id="36" name="TextBox 35"/>
          <p:cNvSpPr txBox="1"/>
          <p:nvPr userDrawn="1"/>
        </p:nvSpPr>
        <p:spPr>
          <a:xfrm>
            <a:off x="1004208" y="6418826"/>
            <a:ext cx="2343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www.iate.obninsk.ru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1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4149080"/>
            <a:ext cx="8640960" cy="1872207"/>
          </a:xfrm>
        </p:spPr>
        <p:txBody>
          <a:bodyPr anchor="b"/>
          <a:lstStyle>
            <a:lvl1pPr marL="0" indent="0" algn="l">
              <a:buNone/>
              <a:defRPr lang="ru-RU" b="0" i="0" smtClean="0">
                <a:solidFill>
                  <a:srgbClr val="002060"/>
                </a:solidFill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76ABB93-8925-4FCD-94F1-76BAEEF044A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322" y="2217320"/>
            <a:ext cx="2274580" cy="1022628"/>
          </a:xfrm>
          <a:prstGeom prst="rect">
            <a:avLst/>
          </a:prstGeom>
          <a:gradFill flip="none" rotWithShape="1">
            <a:gsLst>
              <a:gs pos="0">
                <a:srgbClr val="C6D9F2">
                  <a:shade val="30000"/>
                  <a:satMod val="115000"/>
                </a:srgbClr>
              </a:gs>
              <a:gs pos="50000">
                <a:srgbClr val="C6D9F2">
                  <a:shade val="67500"/>
                  <a:satMod val="115000"/>
                </a:srgbClr>
              </a:gs>
              <a:gs pos="89000">
                <a:srgbClr val="C6D9F2">
                  <a:shade val="100000"/>
                  <a:satMod val="115000"/>
                  <a:alpha val="0"/>
                  <a:lumMod val="96000"/>
                  <a:lumOff val="4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232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95736" y="2060848"/>
            <a:ext cx="6696744" cy="1944216"/>
          </a:xfrm>
        </p:spPr>
        <p:txBody>
          <a:bodyPr anchor="t"/>
          <a:lstStyle>
            <a:lvl1pPr algn="r">
              <a:defRPr sz="4000" b="1" cap="all" baseline="0"/>
            </a:lvl1pPr>
          </a:lstStyle>
          <a:p>
            <a:r>
              <a:rPr lang="ru-RU" dirty="0"/>
              <a:t>Первый раздел</a:t>
            </a:r>
            <a:br>
              <a:rPr lang="ru-RU" dirty="0"/>
            </a:br>
            <a:r>
              <a:rPr lang="ru-RU" dirty="0"/>
              <a:t>Общее описание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251199" y="1743040"/>
            <a:ext cx="2023060" cy="1856948"/>
          </a:xfrm>
        </p:spPr>
        <p:txBody>
          <a:bodyPr>
            <a:noAutofit/>
          </a:bodyPr>
          <a:lstStyle>
            <a:lvl1pPr>
              <a:defRPr sz="1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12119" y="6428893"/>
            <a:ext cx="2343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www.iate.obninsk.ru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2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51520" y="188641"/>
            <a:ext cx="8640960" cy="72008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Содержание второго уровня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9380" y="1499511"/>
            <a:ext cx="7584955" cy="593832"/>
          </a:xfrm>
          <a:prstGeom prst="rect">
            <a:avLst/>
          </a:prstGeom>
          <a:solidFill>
            <a:srgbClr val="C6D9F2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232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9380" y="2276872"/>
            <a:ext cx="7584955" cy="593832"/>
          </a:xfrm>
          <a:prstGeom prst="rect">
            <a:avLst/>
          </a:prstGeom>
          <a:solidFill>
            <a:srgbClr val="C6D9F2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232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9380" y="3068960"/>
            <a:ext cx="7584955" cy="593832"/>
          </a:xfrm>
          <a:prstGeom prst="rect">
            <a:avLst/>
          </a:prstGeom>
          <a:solidFill>
            <a:srgbClr val="C6D9F2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232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9380" y="3861048"/>
            <a:ext cx="7584955" cy="593832"/>
          </a:xfrm>
          <a:prstGeom prst="rect">
            <a:avLst/>
          </a:prstGeom>
          <a:solidFill>
            <a:srgbClr val="C6D9F2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232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9379" y="4653136"/>
            <a:ext cx="7584955" cy="593832"/>
          </a:xfrm>
          <a:prstGeom prst="rect">
            <a:avLst/>
          </a:prstGeom>
          <a:solidFill>
            <a:srgbClr val="C6D9F2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232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9380" y="5430497"/>
            <a:ext cx="7584955" cy="593832"/>
          </a:xfrm>
          <a:prstGeom prst="rect">
            <a:avLst/>
          </a:prstGeom>
          <a:solidFill>
            <a:srgbClr val="C6D9F2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232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340842" y="1526076"/>
            <a:ext cx="7471517" cy="534771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ru-RU" dirty="0"/>
              <a:t>1.1. Первый подраздел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340843" y="2310012"/>
            <a:ext cx="7471517" cy="534771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ru-RU" dirty="0"/>
              <a:t>1.2. Второй подраздел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350631" y="3099976"/>
            <a:ext cx="7471517" cy="534771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ru-RU" dirty="0"/>
              <a:t>1.3. Третий подраздел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348235" y="3900137"/>
            <a:ext cx="7462078" cy="534771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ru-RU" dirty="0"/>
              <a:t>1.4. Четвертый подраздел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340843" y="4682666"/>
            <a:ext cx="7471517" cy="534771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ru-RU" dirty="0"/>
              <a:t>1.5. Пятый подраздел</a:t>
            </a:r>
          </a:p>
        </p:txBody>
      </p:sp>
      <p:sp>
        <p:nvSpPr>
          <p:cNvPr id="26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340843" y="5460027"/>
            <a:ext cx="7471517" cy="534771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ru-RU" dirty="0"/>
              <a:t>1.6. Шестой подраздел</a:t>
            </a:r>
          </a:p>
        </p:txBody>
      </p:sp>
      <p:sp>
        <p:nvSpPr>
          <p:cNvPr id="3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76ABB93-8925-4FCD-94F1-76BAEEF044A9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004208" y="6418826"/>
            <a:ext cx="2343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www.iate.obninsk.ru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8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28" y="188640"/>
            <a:ext cx="8640960" cy="720080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2 текста 2 объекта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323528" y="1484784"/>
            <a:ext cx="3960440" cy="2362200"/>
          </a:xfrm>
          <a:effectLst/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323850" y="4292600"/>
            <a:ext cx="3960118" cy="18002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16"/>
          </p:nvPr>
        </p:nvSpPr>
        <p:spPr>
          <a:xfrm>
            <a:off x="4716016" y="1484784"/>
            <a:ext cx="3960440" cy="2362200"/>
          </a:xfrm>
          <a:effectLst/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7"/>
          </p:nvPr>
        </p:nvSpPr>
        <p:spPr>
          <a:xfrm>
            <a:off x="4716338" y="4292600"/>
            <a:ext cx="3960118" cy="18002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76ABB93-8925-4FCD-94F1-76BAEEF044A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04208" y="6418826"/>
            <a:ext cx="2343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www.iate.obninsk.ru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5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1520" y="2276872"/>
            <a:ext cx="8712968" cy="1143000"/>
          </a:xfrm>
        </p:spPr>
        <p:txBody>
          <a:bodyPr/>
          <a:lstStyle/>
          <a:p>
            <a:r>
              <a:rPr lang="ru-RU" altLang="ru-RU" dirty="0"/>
              <a:t>Общее описание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520" y="3573016"/>
            <a:ext cx="8712968" cy="244827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Подзаголовок слайда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12119" y="6428893"/>
            <a:ext cx="2343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www.iate.obninsk.ru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76ABB93-8925-4FCD-94F1-76BAEEF04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7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58008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2600" dirty="0"/>
              <a:t>Для выступлений. Формальный стиль</a:t>
            </a:r>
            <a:r>
              <a:rPr lang="ru-RU" altLang="ru-RU" sz="3000" dirty="0">
                <a:solidFill>
                  <a:schemeClr val="folHlink"/>
                </a:solidFill>
              </a:rPr>
              <a:t/>
            </a:r>
            <a:br>
              <a:rPr lang="ru-RU" altLang="ru-RU" sz="3000" dirty="0">
                <a:solidFill>
                  <a:schemeClr val="folHlink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717032"/>
            <a:ext cx="8424936" cy="2409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686872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576ABB93-8925-4FCD-94F1-76BAEEF044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98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8C292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org.mephi.ru/register/pupil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rg.mephi.ru/pupil-rating/index/osp/16" TargetMode="External"/><Relationship Id="rId2" Type="http://schemas.openxmlformats.org/officeDocument/2006/relationships/hyperlink" Target="https://vk.com/obn.tehn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640960" cy="3024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ТЕХНИКУМ </a:t>
            </a:r>
            <a:br>
              <a:rPr lang="ru-RU" sz="6000" dirty="0"/>
            </a:br>
            <a:r>
              <a:rPr lang="ru-RU" sz="6000" dirty="0"/>
              <a:t>ИАТЭ НИЯУ МИФИ</a:t>
            </a:r>
            <a:br>
              <a:rPr lang="ru-RU" sz="6000" dirty="0"/>
            </a:br>
            <a:r>
              <a:rPr lang="ru-RU" dirty="0"/>
              <a:t>ПРАВИЛА ПРИЕМА</a:t>
            </a:r>
            <a:br>
              <a:rPr lang="ru-RU" dirty="0"/>
            </a:br>
            <a:r>
              <a:rPr lang="ru-RU" dirty="0" smtClean="0"/>
              <a:t>2025 </a:t>
            </a:r>
            <a:r>
              <a:rPr lang="ru-RU" dirty="0"/>
              <a:t/>
            </a:r>
            <a:br>
              <a:rPr lang="ru-RU" dirty="0"/>
            </a:br>
            <a:r>
              <a:rPr lang="ru-RU" sz="6000" dirty="0"/>
              <a:t/>
            </a:r>
            <a:br>
              <a:rPr lang="ru-RU" sz="6000" dirty="0"/>
            </a:br>
            <a:endParaRPr lang="ru-RU" sz="3600" dirty="0">
              <a:solidFill>
                <a:srgbClr val="0070C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1266" name="Picture 2" descr="C:\Users\старт мастер\Downloads\Скриншот 28-04-2020 20_50_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3"/>
            <a:ext cx="9144000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799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531014" y="1124744"/>
            <a:ext cx="8001426" cy="801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КОНТРОЛЬНЫЕ ЦИФРЫ ПРИЁМА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13" y="2060848"/>
            <a:ext cx="8145443" cy="43116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18780" y="2809471"/>
            <a:ext cx="434743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1</a:t>
            </a:r>
            <a:r>
              <a:rPr lang="ru-RU" sz="1300" b="1" dirty="0" smtClean="0"/>
              <a:t>5</a:t>
            </a:r>
            <a:endParaRPr lang="ru-RU" sz="13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68659" y="4149080"/>
            <a:ext cx="4485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20</a:t>
            </a:r>
            <a:endParaRPr lang="ru-RU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923296" y="5124926"/>
            <a:ext cx="4320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</a:t>
            </a:r>
            <a:r>
              <a:rPr lang="en-US" sz="1400" b="1" dirty="0" smtClean="0"/>
              <a:t>5</a:t>
            </a:r>
            <a:endParaRPr lang="ru-RU" sz="14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075855" y="4182332"/>
            <a:ext cx="151216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078621" y="4417862"/>
            <a:ext cx="151216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19081" y="4149080"/>
            <a:ext cx="4485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/>
              <a:t>3</a:t>
            </a:r>
            <a:r>
              <a:rPr lang="ru-RU" sz="1100" b="1" dirty="0" smtClean="0"/>
              <a:t>0</a:t>
            </a:r>
            <a:endParaRPr lang="ru-RU" sz="11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101094" y="4185098"/>
            <a:ext cx="151216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092781" y="4417862"/>
            <a:ext cx="151216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19081" y="5985877"/>
            <a:ext cx="4320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</a:t>
            </a:r>
            <a:r>
              <a:rPr lang="en-US" sz="1400" b="1" dirty="0" smtClean="0"/>
              <a:t>5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52585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1307108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E3A38"/>
                </a:solidFill>
                <a:latin typeface="+mj-lt"/>
              </a:rPr>
              <a:t>Предварительная стоимость </a:t>
            </a:r>
            <a:r>
              <a:rPr lang="ru-RU" sz="3600" b="1" dirty="0">
                <a:solidFill>
                  <a:srgbClr val="9E3A38"/>
                </a:solidFill>
                <a:latin typeface="+mj-lt"/>
              </a:rPr>
              <a:t>обучения </a:t>
            </a:r>
            <a:endParaRPr lang="ru-RU" sz="3600" b="1" dirty="0" smtClean="0">
              <a:solidFill>
                <a:srgbClr val="9E3A38"/>
              </a:solidFill>
              <a:latin typeface="+mj-lt"/>
            </a:endParaRPr>
          </a:p>
          <a:p>
            <a:pPr algn="ctr"/>
            <a:r>
              <a:rPr lang="ru-RU" sz="3600" b="1" dirty="0" smtClean="0">
                <a:solidFill>
                  <a:srgbClr val="9E3A38"/>
                </a:solidFill>
                <a:latin typeface="+mj-lt"/>
              </a:rPr>
              <a:t>на </a:t>
            </a:r>
            <a:r>
              <a:rPr lang="ru-RU" sz="3600" b="1" dirty="0" smtClean="0">
                <a:solidFill>
                  <a:srgbClr val="9E3A38"/>
                </a:solidFill>
                <a:latin typeface="+mj-lt"/>
              </a:rPr>
              <a:t>2025-2026 </a:t>
            </a:r>
            <a:r>
              <a:rPr lang="ru-RU" sz="3600" b="1" dirty="0">
                <a:solidFill>
                  <a:srgbClr val="9E3A38"/>
                </a:solidFill>
                <a:latin typeface="+mj-lt"/>
              </a:rPr>
              <a:t>учебный 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14" y="3212976"/>
            <a:ext cx="7947771" cy="2520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0829" y="3949682"/>
            <a:ext cx="10081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105</a:t>
            </a:r>
            <a:r>
              <a:rPr lang="en-US" sz="1400" b="1" dirty="0" smtClean="0"/>
              <a:t> </a:t>
            </a:r>
            <a:r>
              <a:rPr lang="ru-RU" sz="1400" b="1" dirty="0"/>
              <a:t>6</a:t>
            </a:r>
            <a:r>
              <a:rPr lang="en-US" sz="1400" b="1" dirty="0" smtClean="0"/>
              <a:t>00,00</a:t>
            </a:r>
            <a:endParaRPr 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52032" y="4448177"/>
            <a:ext cx="10081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107</a:t>
            </a:r>
            <a:r>
              <a:rPr lang="en-US" sz="1400" b="1" dirty="0" smtClean="0"/>
              <a:t> </a:t>
            </a:r>
            <a:r>
              <a:rPr lang="ru-RU" sz="1400" b="1" dirty="0"/>
              <a:t>8</a:t>
            </a:r>
            <a:r>
              <a:rPr lang="en-US" sz="1400" b="1" dirty="0" smtClean="0"/>
              <a:t>00,00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11845" y="4849782"/>
            <a:ext cx="10081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9</a:t>
            </a:r>
            <a:r>
              <a:rPr lang="ru-RU" sz="1400" b="1" dirty="0" smtClean="0"/>
              <a:t>9 </a:t>
            </a:r>
            <a:r>
              <a:rPr lang="en-US" sz="1400" b="1" dirty="0" smtClean="0"/>
              <a:t>000,00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01910" y="5283206"/>
            <a:ext cx="10081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9</a:t>
            </a:r>
            <a:r>
              <a:rPr lang="ru-RU" sz="1400" b="1" dirty="0" smtClean="0"/>
              <a:t>9</a:t>
            </a:r>
            <a:r>
              <a:rPr lang="en-US" sz="1400" b="1" dirty="0" smtClean="0"/>
              <a:t> </a:t>
            </a:r>
            <a:r>
              <a:rPr lang="en-US" sz="1400" b="1" dirty="0" smtClean="0"/>
              <a:t>000,00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3153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512" y="3284984"/>
            <a:ext cx="8640960" cy="216024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Отсутствие вступительных испытаний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Льготная категория (дети участников СВО)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Средний балл аттестата (до четырех знаков после запятой)</a:t>
            </a:r>
          </a:p>
          <a:p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5398" y="1628800"/>
            <a:ext cx="8496944" cy="1944216"/>
          </a:xfrm>
        </p:spPr>
        <p:txBody>
          <a:bodyPr/>
          <a:lstStyle/>
          <a:p>
            <a:pPr algn="ctr"/>
            <a:r>
              <a:rPr lang="ru-RU" dirty="0" smtClean="0"/>
              <a:t>Условия зачисления в техникум </a:t>
            </a:r>
            <a:r>
              <a:rPr lang="ru-RU" dirty="0" err="1" smtClean="0"/>
              <a:t>иатэ</a:t>
            </a:r>
            <a:r>
              <a:rPr lang="ru-RU" dirty="0" smtClean="0"/>
              <a:t> </a:t>
            </a:r>
            <a:r>
              <a:rPr lang="ru-RU" dirty="0" err="1" smtClean="0"/>
              <a:t>нияу</a:t>
            </a:r>
            <a:r>
              <a:rPr lang="ru-RU" dirty="0" smtClean="0"/>
              <a:t> </a:t>
            </a:r>
            <a:r>
              <a:rPr lang="ru-RU" dirty="0" err="1" smtClean="0"/>
              <a:t>мифи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2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1520" y="3573016"/>
            <a:ext cx="8640960" cy="1872207"/>
          </a:xfrm>
        </p:spPr>
        <p:txBody>
          <a:bodyPr>
            <a:normAutofit fontScale="70000" lnSpcReduction="20000"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ru-RU" dirty="0" smtClean="0"/>
              <a:t>дети-сироты </a:t>
            </a:r>
            <a:r>
              <a:rPr lang="ru-RU" dirty="0"/>
              <a:t>и дети, оставшиеся без попечения </a:t>
            </a:r>
            <a:r>
              <a:rPr lang="ru-RU" dirty="0" smtClean="0"/>
              <a:t>родителей; 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ru-RU" dirty="0" smtClean="0"/>
              <a:t>дети-инвалиды</a:t>
            </a:r>
            <a:r>
              <a:rPr lang="ru-RU" dirty="0"/>
              <a:t>, инвалиды I и II </a:t>
            </a:r>
            <a:r>
              <a:rPr lang="ru-RU" dirty="0" smtClean="0"/>
              <a:t>групп;</a:t>
            </a:r>
            <a:endParaRPr lang="ru-RU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ru-RU" dirty="0" smtClean="0"/>
              <a:t>победители </a:t>
            </a:r>
            <a:r>
              <a:rPr lang="ru-RU" dirty="0"/>
              <a:t>и призеры предметных олимпиад;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ru-RU" dirty="0" smtClean="0"/>
              <a:t>поступающие</a:t>
            </a:r>
            <a:r>
              <a:rPr lang="ru-RU" dirty="0"/>
              <a:t>, заключившие договор о целевом </a:t>
            </a:r>
            <a:r>
              <a:rPr lang="ru-RU" dirty="0" smtClean="0"/>
              <a:t>обучении (платно)</a:t>
            </a:r>
            <a:endParaRPr lang="ru-RU" dirty="0"/>
          </a:p>
          <a:p>
            <a:pPr fontAlgn="base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496944" cy="1944216"/>
          </a:xfrm>
        </p:spPr>
        <p:txBody>
          <a:bodyPr/>
          <a:lstStyle/>
          <a:p>
            <a:pPr algn="ctr"/>
            <a:r>
              <a:rPr lang="ru-RU" dirty="0" smtClean="0"/>
              <a:t>Преимущества при совпадении среднего балла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55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ПРИХОДИТЕ К НАМ УЧИТЬСЯ, </a:t>
            </a:r>
            <a:br>
              <a:rPr lang="ru-RU" sz="2400" b="1" dirty="0" smtClean="0"/>
            </a:br>
            <a:r>
              <a:rPr lang="ru-RU" sz="2400" b="1" dirty="0" smtClean="0"/>
              <a:t>ЧТОБ ПРОФЕССИЕЙ ГОРДИТЬСЯ!</a:t>
            </a:r>
            <a:endParaRPr lang="ru-RU" sz="24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5810012" y="2963008"/>
            <a:ext cx="3234670" cy="1965505"/>
          </a:xfrm>
          <a:prstGeom prst="rect">
            <a:avLst/>
          </a:prstGeom>
        </p:spPr>
      </p:pic>
      <p:pic>
        <p:nvPicPr>
          <p:cNvPr id="7" name="Содержимое 3" descr="IMG_943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3131" y="1050563"/>
            <a:ext cx="3024187" cy="181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1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0892" y="2972296"/>
            <a:ext cx="2880851" cy="19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183" y="2938369"/>
            <a:ext cx="2532063" cy="1990144"/>
          </a:xfrm>
          <a:prstGeom prst="rect">
            <a:avLst/>
          </a:prstGeom>
        </p:spPr>
      </p:pic>
      <p:pic>
        <p:nvPicPr>
          <p:cNvPr id="18" name="Picture 2" descr="C:\Users\старт мастер\Downloads\Скриншот 28-04-2020 20_50_3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3" y="4969138"/>
            <a:ext cx="8862383" cy="181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506" y="1044969"/>
            <a:ext cx="2575662" cy="18502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5793" y="1044969"/>
            <a:ext cx="2826687" cy="184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31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21544" y="1556792"/>
            <a:ext cx="7704856" cy="85496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000" b="1" dirty="0" smtClean="0">
                <a:solidFill>
                  <a:srgbClr val="9E3A38"/>
                </a:solidFill>
              </a:rPr>
              <a:t>КОНТАКТНАЯ ИНФОРМАЦИЯ</a:t>
            </a:r>
            <a:endParaRPr lang="ru-RU" altLang="ru-RU" sz="4000" b="1" dirty="0">
              <a:solidFill>
                <a:srgbClr val="9E3A38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76872"/>
            <a:ext cx="8640960" cy="396044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ru-RU" altLang="ru-RU" sz="1600" dirty="0"/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800" b="1" dirty="0">
                <a:solidFill>
                  <a:schemeClr val="tx1"/>
                </a:solidFill>
              </a:rPr>
              <a:t>Контактные номера: </a:t>
            </a:r>
            <a:endParaRPr lang="ru-RU" altLang="ru-RU" sz="18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altLang="ru-RU" sz="2800" b="1" dirty="0" smtClean="0">
                <a:solidFill>
                  <a:schemeClr val="tx1"/>
                </a:solidFill>
              </a:rPr>
              <a:t>8 </a:t>
            </a:r>
            <a:r>
              <a:rPr lang="ru-RU" altLang="ru-RU" sz="2800" b="1" dirty="0">
                <a:solidFill>
                  <a:schemeClr val="tx1"/>
                </a:solidFill>
              </a:rPr>
              <a:t>910-912-03-53 </a:t>
            </a:r>
            <a:r>
              <a:rPr lang="ru-RU" altLang="ru-RU" sz="1800" dirty="0">
                <a:solidFill>
                  <a:schemeClr val="tx1"/>
                </a:solidFill>
              </a:rPr>
              <a:t>Начальник </a:t>
            </a:r>
            <a:r>
              <a:rPr lang="ru-RU" altLang="ru-RU" sz="1800" dirty="0" smtClean="0">
                <a:solidFill>
                  <a:schemeClr val="tx1"/>
                </a:solidFill>
              </a:rPr>
              <a:t>Техникума</a:t>
            </a:r>
            <a:endParaRPr lang="ru-RU" altLang="ru-RU" sz="1800" dirty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altLang="ru-RU" sz="2800" b="1" dirty="0" smtClean="0">
                <a:solidFill>
                  <a:schemeClr val="tx1"/>
                </a:solidFill>
              </a:rPr>
              <a:t>8 </a:t>
            </a:r>
            <a:r>
              <a:rPr lang="ru-RU" altLang="ru-RU" sz="2800" b="1" dirty="0">
                <a:solidFill>
                  <a:schemeClr val="tx1"/>
                </a:solidFill>
              </a:rPr>
              <a:t>920-883-60-04 </a:t>
            </a:r>
            <a:r>
              <a:rPr lang="ru-RU" altLang="ru-RU" sz="1800" dirty="0">
                <a:solidFill>
                  <a:schemeClr val="tx1"/>
                </a:solidFill>
              </a:rPr>
              <a:t>Ответственный секретарь приемной кампании</a:t>
            </a:r>
          </a:p>
          <a:p>
            <a:pPr algn="just">
              <a:lnSpc>
                <a:spcPct val="80000"/>
              </a:lnSpc>
            </a:pPr>
            <a:r>
              <a:rPr lang="ru-RU" altLang="ru-RU" sz="2800" b="1" dirty="0" smtClean="0">
                <a:solidFill>
                  <a:schemeClr val="tx1"/>
                </a:solidFill>
              </a:rPr>
              <a:t>8 </a:t>
            </a:r>
            <a:r>
              <a:rPr lang="ru-RU" altLang="ru-RU" sz="2800" b="1" dirty="0">
                <a:solidFill>
                  <a:schemeClr val="tx1"/>
                </a:solidFill>
              </a:rPr>
              <a:t>999-229-08-41 </a:t>
            </a:r>
            <a:r>
              <a:rPr lang="ru-RU" altLang="ru-RU" sz="1800" dirty="0">
                <a:solidFill>
                  <a:schemeClr val="tx1"/>
                </a:solidFill>
              </a:rPr>
              <a:t>Технический секретарь приемной кампании</a:t>
            </a:r>
          </a:p>
          <a:p>
            <a:pPr algn="just">
              <a:lnSpc>
                <a:spcPct val="80000"/>
              </a:lnSpc>
            </a:pPr>
            <a:r>
              <a:rPr lang="ru-RU" altLang="ru-RU" sz="2800" b="1" dirty="0" smtClean="0">
                <a:solidFill>
                  <a:schemeClr val="tx1"/>
                </a:solidFill>
              </a:rPr>
              <a:t>8 </a:t>
            </a:r>
            <a:r>
              <a:rPr lang="ru-RU" altLang="ru-RU" sz="2800" b="1" dirty="0">
                <a:solidFill>
                  <a:schemeClr val="tx1"/>
                </a:solidFill>
              </a:rPr>
              <a:t>48439 7-94-90 доб.820 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или 805 </a:t>
            </a:r>
            <a:r>
              <a:rPr lang="ru-RU" altLang="ru-RU" sz="1800" dirty="0" smtClean="0">
                <a:solidFill>
                  <a:schemeClr val="tx1"/>
                </a:solidFill>
              </a:rPr>
              <a:t>Приемная комиссия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800" b="1" dirty="0">
                <a:solidFill>
                  <a:schemeClr val="tx1"/>
                </a:solidFill>
              </a:rPr>
              <a:t>Электронная почта: </a:t>
            </a:r>
            <a:r>
              <a:rPr lang="ru-RU" altLang="ru-RU" sz="1800" dirty="0" smtClean="0">
                <a:solidFill>
                  <a:srgbClr val="0000FF"/>
                </a:solidFill>
              </a:rPr>
              <a:t>priem_tekh_oiate@mail.ru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800" b="1" dirty="0" smtClean="0">
                <a:solidFill>
                  <a:schemeClr val="tx1"/>
                </a:solidFill>
              </a:rPr>
              <a:t>Адрес приемной комиссии</a:t>
            </a:r>
            <a:r>
              <a:rPr lang="ru-RU" altLang="ru-RU" sz="1800" b="1" dirty="0">
                <a:solidFill>
                  <a:schemeClr val="tx1"/>
                </a:solidFill>
              </a:rPr>
              <a:t>: </a:t>
            </a:r>
            <a:endParaRPr lang="ru-RU" altLang="ru-RU" sz="18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1800" dirty="0" smtClean="0">
                <a:solidFill>
                  <a:schemeClr val="tx1"/>
                </a:solidFill>
              </a:rPr>
              <a:t>249039</a:t>
            </a:r>
            <a:r>
              <a:rPr lang="ru-RU" altLang="ru-RU" sz="1800" dirty="0">
                <a:solidFill>
                  <a:schemeClr val="tx1"/>
                </a:solidFill>
              </a:rPr>
              <a:t>, Калужская область, г. Обнинск, тер. Студгородок, </a:t>
            </a:r>
            <a:r>
              <a:rPr lang="ru-RU" altLang="ru-RU" sz="1800" dirty="0" smtClean="0">
                <a:solidFill>
                  <a:schemeClr val="tx1"/>
                </a:solidFill>
              </a:rPr>
              <a:t>д.1 (главный корпус)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800" b="1" dirty="0" smtClean="0">
                <a:solidFill>
                  <a:schemeClr val="tx1"/>
                </a:solidFill>
              </a:rPr>
              <a:t>Прием документов в электронной форме</a:t>
            </a:r>
            <a:r>
              <a:rPr lang="ru-RU" altLang="ru-RU" sz="1800" dirty="0">
                <a:solidFill>
                  <a:schemeClr val="tx1"/>
                </a:solidFill>
              </a:rPr>
              <a:t> </a:t>
            </a:r>
            <a:r>
              <a:rPr lang="en-US" altLang="ru-RU" sz="1800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en-US" altLang="ru-RU" sz="1800" dirty="0">
                <a:solidFill>
                  <a:schemeClr val="tx1"/>
                </a:solidFill>
                <a:hlinkClick r:id="rId2"/>
              </a:rPr>
              <a:t>://</a:t>
            </a:r>
            <a:r>
              <a:rPr lang="en-US" altLang="ru-RU" sz="1800" dirty="0" smtClean="0">
                <a:solidFill>
                  <a:schemeClr val="tx1"/>
                </a:solidFill>
                <a:hlinkClick r:id="rId2"/>
              </a:rPr>
              <a:t>org.mephi.ru/register/pupil</a:t>
            </a:r>
            <a:endParaRPr lang="ru-RU" altLang="ru-RU" sz="1800" dirty="0" smtClean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</a:pPr>
            <a:endParaRPr lang="ru-RU" alt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9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916832"/>
            <a:ext cx="7920880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rgbClr val="9E3A38"/>
                </a:solidFill>
              </a:rPr>
              <a:t>График работы приемной комиссии</a:t>
            </a:r>
            <a:endParaRPr lang="ru-RU" altLang="ru-RU" sz="4000" b="1" dirty="0">
              <a:solidFill>
                <a:srgbClr val="9E3A38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3068960"/>
            <a:ext cx="8208912" cy="3556992"/>
          </a:xfrm>
        </p:spPr>
        <p:txBody>
          <a:bodyPr>
            <a:norm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solidFill>
                  <a:schemeClr val="tx1"/>
                </a:solidFill>
              </a:rPr>
              <a:t>Период работы: 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20.06.2025 – 15.08.2025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solidFill>
                  <a:schemeClr val="tx1"/>
                </a:solidFill>
              </a:rPr>
              <a:t>Работа с абитуриентами (подача документов, консультирование абитуриентов):</a:t>
            </a:r>
          </a:p>
          <a:p>
            <a:r>
              <a:rPr lang="ru-RU" altLang="ru-RU" sz="2000" b="1" dirty="0">
                <a:solidFill>
                  <a:schemeClr val="tx1"/>
                </a:solidFill>
              </a:rPr>
              <a:t> 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    </a:t>
            </a:r>
            <a:r>
              <a:rPr lang="ru-RU" altLang="ru-RU" sz="2000" b="1" dirty="0" err="1" smtClean="0">
                <a:solidFill>
                  <a:srgbClr val="0000FF"/>
                </a:solidFill>
              </a:rPr>
              <a:t>Пн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 - </a:t>
            </a:r>
            <a:r>
              <a:rPr lang="ru-RU" altLang="ru-RU" sz="2000" b="1" dirty="0" err="1" smtClean="0">
                <a:solidFill>
                  <a:srgbClr val="0000FF"/>
                </a:solidFill>
              </a:rPr>
              <a:t>Пт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, с 9-00 до 16-00, перерыв </a:t>
            </a:r>
            <a:r>
              <a:rPr lang="ru-RU" altLang="ru-RU" sz="2000" b="1" dirty="0">
                <a:solidFill>
                  <a:srgbClr val="0000FF"/>
                </a:solidFill>
              </a:rPr>
              <a:t>с 12-00 до 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13-00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solidFill>
                  <a:schemeClr val="tx1"/>
                </a:solidFill>
              </a:rPr>
              <a:t>Работа с документами (редактирование, сканирование):</a:t>
            </a: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     </a:t>
            </a:r>
            <a:r>
              <a:rPr lang="ru-RU" altLang="ru-RU" sz="2000" b="1" dirty="0" err="1" smtClean="0">
                <a:solidFill>
                  <a:srgbClr val="0000FF"/>
                </a:solidFill>
              </a:rPr>
              <a:t>Сб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, с 9-00 до 15-00 (прием абитуриентов не осуществляется)</a:t>
            </a:r>
            <a:endParaRPr lang="ru-RU" altLang="ru-RU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5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712968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Способы подачи документов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850664"/>
            <a:ext cx="8964488" cy="331464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Лично в Техникум ИАТЭ НИЯУ МИФИ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/>
                </a:solidFill>
              </a:rPr>
              <a:t>В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электронной форме посредством электронной информационной системы НИЯУ </a:t>
            </a:r>
            <a:r>
              <a:rPr lang="ru-RU" sz="2400" b="1" dirty="0" smtClean="0">
                <a:solidFill>
                  <a:schemeClr val="tx1"/>
                </a:solidFill>
              </a:rPr>
              <a:t>МИФИ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/>
                </a:solidFill>
              </a:rPr>
              <a:t>Ч</a:t>
            </a:r>
            <a:r>
              <a:rPr lang="ru-RU" sz="2400" b="1" dirty="0" smtClean="0">
                <a:solidFill>
                  <a:schemeClr val="tx1"/>
                </a:solidFill>
              </a:rPr>
              <a:t>ерез </a:t>
            </a:r>
            <a:r>
              <a:rPr lang="ru-RU" sz="2400" b="1" dirty="0">
                <a:solidFill>
                  <a:schemeClr val="tx1"/>
                </a:solidFill>
              </a:rPr>
              <a:t>операторов почтовой связи общего пользования </a:t>
            </a:r>
            <a:r>
              <a:rPr lang="ru-RU" sz="2400" b="1" dirty="0" smtClean="0">
                <a:solidFill>
                  <a:schemeClr val="tx1"/>
                </a:solidFill>
              </a:rPr>
              <a:t>заказным </a:t>
            </a:r>
            <a:r>
              <a:rPr lang="ru-RU" sz="2400" b="1" dirty="0">
                <a:solidFill>
                  <a:schemeClr val="tx1"/>
                </a:solidFill>
              </a:rPr>
              <a:t>письмом с уведомлением о </a:t>
            </a:r>
            <a:r>
              <a:rPr lang="ru-RU" sz="2400" b="1" dirty="0" smtClean="0">
                <a:solidFill>
                  <a:schemeClr val="tx1"/>
                </a:solidFill>
              </a:rPr>
              <a:t>вручении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Московская электронная школа </a:t>
            </a:r>
            <a:r>
              <a:rPr lang="en-US" sz="2400" b="1" dirty="0">
                <a:solidFill>
                  <a:schemeClr val="tx1"/>
                </a:solidFill>
              </a:rPr>
              <a:t>https://prof.admoblkaluga.ru/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3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39752" y="917721"/>
            <a:ext cx="6696744" cy="1944216"/>
          </a:xfrm>
        </p:spPr>
        <p:txBody>
          <a:bodyPr/>
          <a:lstStyle/>
          <a:p>
            <a:r>
              <a:rPr lang="ru-RU" dirty="0">
                <a:solidFill>
                  <a:srgbClr val="9E3A38"/>
                </a:solidFill>
              </a:rPr>
              <a:t>НАШИ </a:t>
            </a:r>
            <a:br>
              <a:rPr lang="ru-RU" dirty="0">
                <a:solidFill>
                  <a:srgbClr val="9E3A38"/>
                </a:solidFill>
              </a:rPr>
            </a:br>
            <a:r>
              <a:rPr lang="ru-RU" dirty="0">
                <a:solidFill>
                  <a:srgbClr val="9E3A38"/>
                </a:solidFill>
              </a:rPr>
              <a:t>СПЕЦИАЛЬНОСТИ</a:t>
            </a:r>
          </a:p>
        </p:txBody>
      </p:sp>
      <p:sp>
        <p:nvSpPr>
          <p:cNvPr id="10" name="Заголовок 14"/>
          <p:cNvSpPr txBox="1">
            <a:spLocks/>
          </p:cNvSpPr>
          <p:nvPr/>
        </p:nvSpPr>
        <p:spPr>
          <a:xfrm>
            <a:off x="2244256" y="2474894"/>
            <a:ext cx="6696744" cy="15121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rgbClr val="8C292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kern="0" cap="none" dirty="0" smtClean="0">
                <a:solidFill>
                  <a:schemeClr val="accent4">
                    <a:lumMod val="50000"/>
                  </a:schemeClr>
                </a:solidFill>
                <a:latin typeface="Constantia"/>
                <a:cs typeface="+mj-cs"/>
              </a:rPr>
              <a:t>13.02.13  </a:t>
            </a:r>
            <a:r>
              <a:rPr lang="ru-RU" sz="2400" kern="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  <a:t>эксплуатация   и обслуживание электрического и электромеханического оборудования </a:t>
            </a:r>
            <a:r>
              <a:rPr lang="ru-RU" sz="2400" kern="0" cap="none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(по отраслям)</a:t>
            </a:r>
            <a:r>
              <a:rPr lang="ru-RU" sz="2400" b="0" kern="0" cap="none" dirty="0" smtClean="0">
                <a:solidFill>
                  <a:schemeClr val="accent4">
                    <a:lumMod val="50000"/>
                  </a:schemeClr>
                </a:solidFill>
                <a:latin typeface="Constantia"/>
              </a:rPr>
              <a:t/>
            </a:r>
            <a:br>
              <a:rPr lang="ru-RU" sz="2400" b="0" kern="0" cap="none" dirty="0" smtClean="0">
                <a:solidFill>
                  <a:schemeClr val="accent4">
                    <a:lumMod val="50000"/>
                  </a:schemeClr>
                </a:solidFill>
                <a:latin typeface="Constantia"/>
              </a:rPr>
            </a:br>
            <a:r>
              <a:rPr lang="ru-RU" sz="2600" u="sng" kern="0" cap="none" dirty="0" smtClean="0">
                <a:solidFill>
                  <a:schemeClr val="accent4">
                    <a:lumMod val="50000"/>
                  </a:schemeClr>
                </a:solidFill>
                <a:latin typeface="Constantia"/>
                <a:cs typeface="+mj-cs"/>
              </a:rPr>
              <a:t>Квалификация: </a:t>
            </a:r>
            <a:r>
              <a:rPr lang="ru-RU" sz="2600" kern="0" cap="none" dirty="0" smtClean="0">
                <a:solidFill>
                  <a:schemeClr val="accent4">
                    <a:lumMod val="50000"/>
                  </a:schemeClr>
                </a:solidFill>
                <a:latin typeface="Constantia"/>
                <a:cs typeface="+mj-cs"/>
              </a:rPr>
              <a:t>техник</a:t>
            </a:r>
            <a:r>
              <a:rPr lang="ru-RU" sz="4400" b="0" kern="0" cap="none" dirty="0" smtClean="0">
                <a:solidFill>
                  <a:srgbClr val="009900"/>
                </a:solidFill>
                <a:latin typeface="Constantia"/>
                <a:cs typeface="+mj-cs"/>
              </a:rPr>
              <a:t/>
            </a:r>
            <a:br>
              <a:rPr lang="ru-RU" sz="4400" b="0" kern="0" cap="none" dirty="0" smtClean="0">
                <a:solidFill>
                  <a:srgbClr val="009900"/>
                </a:solidFill>
                <a:latin typeface="Constantia"/>
                <a:cs typeface="+mj-cs"/>
              </a:rPr>
            </a:br>
            <a:endParaRPr lang="ru-RU" dirty="0"/>
          </a:p>
        </p:txBody>
      </p:sp>
      <p:sp>
        <p:nvSpPr>
          <p:cNvPr id="11" name="Заголовок 14"/>
          <p:cNvSpPr txBox="1">
            <a:spLocks/>
          </p:cNvSpPr>
          <p:nvPr/>
        </p:nvSpPr>
        <p:spPr>
          <a:xfrm>
            <a:off x="3395188" y="3382736"/>
            <a:ext cx="5544616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rgbClr val="8C292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600" kern="0" cap="none" dirty="0" smtClean="0">
                <a:solidFill>
                  <a:srgbClr val="009900"/>
                </a:solidFill>
                <a:latin typeface="Constantia"/>
                <a:cs typeface="+mj-cs"/>
              </a:rPr>
              <a:t>14.02.02 </a:t>
            </a:r>
            <a:r>
              <a:rPr lang="ru-RU" sz="1600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  <a:t>РАДИАЦИОННАЯ БЕЗОПАСНОСТЬ</a:t>
            </a:r>
            <a:r>
              <a:rPr lang="ru-RU" sz="1600" b="0" kern="0" cap="none" dirty="0" smtClean="0">
                <a:solidFill>
                  <a:srgbClr val="009900"/>
                </a:solidFill>
                <a:latin typeface="Constantia"/>
                <a:cs typeface="+mj-cs"/>
              </a:rPr>
              <a:t/>
            </a:r>
            <a:br>
              <a:rPr lang="ru-RU" sz="1600" b="0" kern="0" cap="none" dirty="0" smtClean="0">
                <a:solidFill>
                  <a:srgbClr val="009900"/>
                </a:solidFill>
                <a:latin typeface="Constantia"/>
                <a:cs typeface="+mj-cs"/>
              </a:rPr>
            </a:br>
            <a:r>
              <a:rPr lang="ru-RU" sz="1600" u="sng" kern="0" cap="none" dirty="0" smtClean="0">
                <a:solidFill>
                  <a:srgbClr val="009900"/>
                </a:solidFill>
                <a:latin typeface="Constantia"/>
                <a:cs typeface="+mj-cs"/>
              </a:rPr>
              <a:t>Квалификация:</a:t>
            </a:r>
            <a:r>
              <a:rPr lang="ru-RU" sz="1600" kern="0" cap="none" dirty="0" smtClean="0">
                <a:solidFill>
                  <a:srgbClr val="009900"/>
                </a:solidFill>
                <a:latin typeface="Constantia"/>
                <a:cs typeface="+mj-cs"/>
              </a:rPr>
              <a:t> техник</a:t>
            </a:r>
            <a:endParaRPr lang="ru-RU" sz="1600" dirty="0"/>
          </a:p>
        </p:txBody>
      </p:sp>
      <p:sp>
        <p:nvSpPr>
          <p:cNvPr id="12" name="Заголовок 14"/>
          <p:cNvSpPr txBox="1">
            <a:spLocks/>
          </p:cNvSpPr>
          <p:nvPr/>
        </p:nvSpPr>
        <p:spPr>
          <a:xfrm>
            <a:off x="6012160" y="5733256"/>
            <a:ext cx="2808312" cy="16381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rgbClr val="8C292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600" kern="0" cap="none" dirty="0" smtClean="0">
                <a:solidFill>
                  <a:srgbClr val="7030A0"/>
                </a:solidFill>
                <a:latin typeface="Constantia"/>
                <a:cs typeface="+mj-cs"/>
              </a:rPr>
              <a:t>38.02.01</a:t>
            </a:r>
            <a:r>
              <a:rPr lang="ru-RU" sz="1600" kern="0" cap="none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  <a:t>ЭКОНОМИКА И</a:t>
            </a:r>
            <a:br>
              <a:rPr lang="ru-RU" sz="1600" kern="0" cap="none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</a:br>
            <a:r>
              <a:rPr lang="ru-RU" sz="1600" kern="0" cap="none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  <a:t> БУХГАЛТЕРСКИЙ УЧЕТ</a:t>
            </a:r>
            <a:r>
              <a:rPr lang="ru-RU" sz="1600" b="0" kern="0" cap="none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  <a:t/>
            </a:r>
            <a:br>
              <a:rPr lang="ru-RU" sz="1600" b="0" kern="0" cap="none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</a:br>
            <a:r>
              <a:rPr lang="ru-RU" sz="1600" u="sng" kern="0" cap="none" dirty="0" smtClean="0">
                <a:solidFill>
                  <a:srgbClr val="7030A0"/>
                </a:solidFill>
                <a:latin typeface="Constantia"/>
                <a:cs typeface="+mj-cs"/>
              </a:rPr>
              <a:t>Квалификация:</a:t>
            </a:r>
            <a:r>
              <a:rPr lang="ru-RU" sz="1600" kern="0" cap="none" dirty="0" smtClean="0">
                <a:solidFill>
                  <a:srgbClr val="7030A0"/>
                </a:solidFill>
                <a:latin typeface="Constantia"/>
                <a:cs typeface="+mj-cs"/>
              </a:rPr>
              <a:t> бухгалтер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13" name="Заголовок 14"/>
          <p:cNvSpPr txBox="1">
            <a:spLocks/>
          </p:cNvSpPr>
          <p:nvPr/>
        </p:nvSpPr>
        <p:spPr>
          <a:xfrm>
            <a:off x="4818870" y="4071141"/>
            <a:ext cx="4120934" cy="18027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rgbClr val="8C292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49263" fontAlgn="base">
              <a:spcBef>
                <a:spcPts val="800"/>
              </a:spcBef>
              <a:spcAft>
                <a:spcPct val="0"/>
              </a:spcAft>
            </a:pPr>
            <a:r>
              <a:rPr lang="ru-RU" sz="1800" kern="0" cap="none" dirty="0" smtClean="0">
                <a:solidFill>
                  <a:schemeClr val="accent6">
                    <a:lumMod val="75000"/>
                  </a:schemeClr>
                </a:solidFill>
                <a:latin typeface="Constantia"/>
                <a:cs typeface="+mj-cs"/>
              </a:rPr>
              <a:t>46.02.01 </a:t>
            </a:r>
            <a:r>
              <a:rPr lang="ru-RU" sz="1800" kern="0" cap="none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  <a:t>ДОКУМЕНТАЦИОННОЕ </a:t>
            </a:r>
            <a:br>
              <a:rPr lang="ru-RU" sz="1800" kern="0" cap="none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</a:br>
            <a:r>
              <a:rPr lang="ru-RU" sz="1800" kern="0" cap="none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  <a:t>ОБЕСПЕЧЕНИЕ УПРАВЛЕНИЯ </a:t>
            </a:r>
            <a:br>
              <a:rPr lang="ru-RU" sz="1800" kern="0" cap="none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</a:br>
            <a:r>
              <a:rPr lang="ru-RU" sz="1800" kern="0" cap="none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  <a:t>И АРХИВОВЕДЕНИЕ</a:t>
            </a:r>
            <a:r>
              <a:rPr lang="ru-RU" sz="1800" b="0" kern="0" cap="none" dirty="0" smtClean="0">
                <a:solidFill>
                  <a:schemeClr val="accent6">
                    <a:lumMod val="75000"/>
                  </a:schemeClr>
                </a:solidFill>
                <a:latin typeface="Constantia"/>
                <a:cs typeface="+mj-cs"/>
              </a:rPr>
              <a:t/>
            </a:r>
            <a:br>
              <a:rPr lang="ru-RU" sz="1800" b="0" kern="0" cap="none" dirty="0" smtClean="0">
                <a:solidFill>
                  <a:schemeClr val="accent6">
                    <a:lumMod val="75000"/>
                  </a:schemeClr>
                </a:solidFill>
                <a:latin typeface="Constantia"/>
                <a:cs typeface="+mj-cs"/>
              </a:rPr>
            </a:br>
            <a:r>
              <a:rPr lang="ru-RU" sz="1800" u="sng" kern="0" cap="none" dirty="0" smtClean="0">
                <a:solidFill>
                  <a:schemeClr val="accent6">
                    <a:lumMod val="75000"/>
                  </a:schemeClr>
                </a:solidFill>
                <a:latin typeface="Constantia"/>
                <a:cs typeface="+mj-cs"/>
              </a:rPr>
              <a:t>Квалификация:</a:t>
            </a:r>
            <a:r>
              <a:rPr lang="ru-RU" sz="1800" kern="0" cap="none" dirty="0" smtClean="0">
                <a:solidFill>
                  <a:schemeClr val="accent6">
                    <a:lumMod val="75000"/>
                  </a:schemeClr>
                </a:solidFill>
                <a:latin typeface="Constantia"/>
                <a:cs typeface="+mj-cs"/>
              </a:rPr>
              <a:t> специалист по документационному </a:t>
            </a:r>
            <a:r>
              <a:rPr lang="en-US" sz="1800" kern="0" cap="none" dirty="0" smtClean="0">
                <a:solidFill>
                  <a:schemeClr val="accent6">
                    <a:lumMod val="75000"/>
                  </a:schemeClr>
                </a:solidFill>
                <a:latin typeface="Constantia"/>
                <a:cs typeface="+mj-cs"/>
              </a:rPr>
              <a:t/>
            </a:r>
            <a:br>
              <a:rPr lang="en-US" sz="1800" kern="0" cap="none" dirty="0" smtClean="0">
                <a:solidFill>
                  <a:schemeClr val="accent6">
                    <a:lumMod val="75000"/>
                  </a:schemeClr>
                </a:solidFill>
                <a:latin typeface="Constantia"/>
                <a:cs typeface="+mj-cs"/>
              </a:rPr>
            </a:br>
            <a:r>
              <a:rPr lang="ru-RU" sz="1800" kern="0" cap="none" dirty="0" smtClean="0">
                <a:solidFill>
                  <a:schemeClr val="accent6">
                    <a:lumMod val="75000"/>
                  </a:schemeClr>
                </a:solidFill>
                <a:latin typeface="Constantia"/>
                <a:cs typeface="+mj-cs"/>
              </a:rPr>
              <a:t>обеспечению управления, архивист</a:t>
            </a:r>
            <a:endParaRPr lang="ru-RU" dirty="0"/>
          </a:p>
        </p:txBody>
      </p:sp>
      <p:pic>
        <p:nvPicPr>
          <p:cNvPr id="1026" name="Picture 2" descr="Профессия Электрик судовой: описание, суть, какая зарпла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9" y="2238350"/>
            <a:ext cx="2247898" cy="124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Обучение дозиметриста - Дистанционное обучение по всей Росс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035" y="3029190"/>
            <a:ext cx="2046840" cy="122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пециальность — 38.02.01 Экономика и бухгалтерский учет | КРАСНОЯРСКИЙ  СТРОИТЕЛЬНЫЙ ТЕХНИКУ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601835"/>
            <a:ext cx="2232876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Офис-менеджер - что это за профессия, обязанности, обучение и  переподготовка по специальност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24" y="4382103"/>
            <a:ext cx="2763039" cy="108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19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9068" y="3717032"/>
            <a:ext cx="8784976" cy="2664296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Одновременная подача документов на три специальности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Информирование о предоставлении места в общежитии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Предоставление документов, подтверждающих наличие социального статуса (дети-сироты и дети, оставшиеся без попечения родителей; дети-инвалиды, инвалиды I и II групп; граждане, </a:t>
            </a:r>
            <a:r>
              <a:rPr lang="ru-RU" dirty="0" smtClean="0"/>
              <a:t>подвергшиеся воздействию радиации вследствие катастрофы на Чернобыльской АЭС; молодые родители; дети участников СВО)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Предоставление оригинала документа об образовании до 15.08.2025г.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568952" cy="1944216"/>
          </a:xfrm>
        </p:spPr>
        <p:txBody>
          <a:bodyPr/>
          <a:lstStyle/>
          <a:p>
            <a:pPr algn="ctr"/>
            <a:r>
              <a:rPr lang="ru-RU" dirty="0" smtClean="0"/>
              <a:t>Правила подачи документов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3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15516" y="3356992"/>
            <a:ext cx="8640960" cy="1872207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Официальная страница </a:t>
            </a:r>
            <a:r>
              <a:rPr lang="en-US" dirty="0" err="1" smtClean="0"/>
              <a:t>vk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vk.com/obn.tehn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Официальный сайт НИЯУ МИФИ: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org.mephi.ru/pupil-rating/index/osp/16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Личный запрос посредством телефонной и электронной связи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7524" y="1340768"/>
            <a:ext cx="8568952" cy="1944216"/>
          </a:xfrm>
        </p:spPr>
        <p:txBody>
          <a:bodyPr/>
          <a:lstStyle/>
          <a:p>
            <a:pPr algn="ctr"/>
            <a:r>
              <a:rPr lang="ru-RU" dirty="0" smtClean="0"/>
              <a:t>Отслеживание конкурсной ситуации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9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26950" y="2033465"/>
            <a:ext cx="8809545" cy="3915815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AutoNum type="arabicPeriod"/>
            </a:pPr>
            <a:r>
              <a:rPr lang="ru-RU" sz="7400" b="1" dirty="0"/>
              <a:t>Заявление </a:t>
            </a:r>
            <a:r>
              <a:rPr lang="ru-RU" sz="7400" dirty="0"/>
              <a:t>(заполняется техническим секретарем в ОУ).</a:t>
            </a:r>
          </a:p>
          <a:p>
            <a:pPr marL="514350" indent="-514350">
              <a:buAutoNum type="arabicPeriod"/>
            </a:pPr>
            <a:r>
              <a:rPr lang="ru-RU" sz="7400" b="1" dirty="0"/>
              <a:t>Паспорт и его копия.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7400" b="1" dirty="0"/>
              <a:t>Документ об образовании и его копия </a:t>
            </a:r>
            <a:r>
              <a:rPr lang="ru-RU" sz="7400" dirty="0"/>
              <a:t>(аттестат с приложением).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7400" b="1" dirty="0"/>
              <a:t>Медицинская справка 086-у.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7400" b="1" dirty="0"/>
              <a:t>Медицинская карта 026-у и прививочный сертификат </a:t>
            </a:r>
            <a:r>
              <a:rPr lang="ru-RU" sz="7400" dirty="0"/>
              <a:t>(для иногородних абитуриентов).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7400" b="1" dirty="0"/>
              <a:t>Медицинская справка о распределении по физкультурным группам </a:t>
            </a:r>
            <a:r>
              <a:rPr lang="ru-RU" sz="7400" dirty="0"/>
              <a:t>(основная, подготовительная, ЛФК, полное освобождение).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7400" b="1" dirty="0"/>
              <a:t>Фото 3</a:t>
            </a:r>
            <a:r>
              <a:rPr lang="en-US" sz="7400" b="1" dirty="0"/>
              <a:t>x4</a:t>
            </a:r>
            <a:r>
              <a:rPr lang="ru-RU" sz="7400" b="1" dirty="0"/>
              <a:t> </a:t>
            </a:r>
            <a:r>
              <a:rPr lang="ru-RU" sz="7400" dirty="0" smtClean="0"/>
              <a:t>(4 </a:t>
            </a:r>
            <a:r>
              <a:rPr lang="ru-RU" sz="7400" dirty="0"/>
              <a:t>шт</a:t>
            </a:r>
            <a:r>
              <a:rPr lang="ru-RU" sz="7400" dirty="0" smtClean="0"/>
              <a:t>.)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7400" b="1" dirty="0" smtClean="0"/>
              <a:t>СНИЛС</a:t>
            </a:r>
            <a:endParaRPr lang="ru-RU" sz="7400" b="1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b="1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b="1" dirty="0"/>
          </a:p>
          <a:p>
            <a:pPr marL="514350" indent="-514350">
              <a:buAutoNum type="arabicPeriod"/>
            </a:pPr>
            <a:endParaRPr lang="ru-RU" b="1" dirty="0"/>
          </a:p>
          <a:p>
            <a:pPr marL="514350" indent="-514350">
              <a:buAutoNum type="arabicPeriod"/>
            </a:pPr>
            <a:endParaRPr lang="ru-RU" b="1" dirty="0"/>
          </a:p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5003" y="1196752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Перечень документов для поступления в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Техникум ИАТЭ НИЯУ МИФИ: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3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124744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Перечень 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дополнительных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медицинских обследований, не предусмотренных формой справки 086-у,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для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поступающих на специальность </a:t>
            </a:r>
          </a:p>
          <a:p>
            <a:pPr algn="ctr" fontAlgn="base"/>
            <a:r>
              <a:rPr lang="ru-RU" sz="2800" b="1" dirty="0" smtClean="0">
                <a:solidFill>
                  <a:srgbClr val="0070C0"/>
                </a:solidFill>
              </a:rPr>
              <a:t>14.02.02 «Радиационная безопасность»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37948" y="3212976"/>
            <a:ext cx="9036496" cy="26642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ru-RU" sz="3200" b="0" i="0" kern="120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Лабораторные и функциональные исследования:</a:t>
            </a:r>
          </a:p>
          <a:p>
            <a:pPr algn="ctr"/>
            <a:endParaRPr lang="ru-RU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1" dirty="0" err="1" smtClean="0"/>
              <a:t>Биомикроскопия</a:t>
            </a:r>
            <a:r>
              <a:rPr lang="ru-RU" b="1" dirty="0" smtClean="0"/>
              <a:t> глаза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1" dirty="0" err="1" smtClean="0"/>
              <a:t>Визометрия</a:t>
            </a:r>
            <a:endParaRPr lang="ru-RU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1" dirty="0" smtClean="0"/>
              <a:t>Офтальмоскопия глазного дна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6175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ИАТ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2223</TotalTime>
  <Words>476</Words>
  <Application>Microsoft Office PowerPoint</Application>
  <PresentationFormat>Экран (4:3)</PresentationFormat>
  <Paragraphs>85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Batang</vt:lpstr>
      <vt:lpstr>Calibri</vt:lpstr>
      <vt:lpstr>Constantia</vt:lpstr>
      <vt:lpstr>Impact</vt:lpstr>
      <vt:lpstr>ШаблонИАТЭ</vt:lpstr>
      <vt:lpstr>ТЕХНИКУМ  ИАТЭ НИЯУ МИФИ ПРАВИЛА ПРИЕМА 2025   </vt:lpstr>
      <vt:lpstr>КОНТАКТНАЯ ИНФОРМАЦИЯ</vt:lpstr>
      <vt:lpstr>График работы приемной комиссии</vt:lpstr>
      <vt:lpstr>Способы подачи документов</vt:lpstr>
      <vt:lpstr>НАШИ  СПЕЦИАЛЬНОСТИ</vt:lpstr>
      <vt:lpstr>Правила подачи документов</vt:lpstr>
      <vt:lpstr>Отслеживание конкурсной ситуации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Условия зачисления в техникум иатэ нияу мифи</vt:lpstr>
      <vt:lpstr>Преимущества при совпадении среднего балла</vt:lpstr>
      <vt:lpstr>ПРИХОДИТЕ К НАМ УЧИТЬСЯ,  ЧТОБ ПРОФЕССИЕЙ ГОРДИТЬСЯ!</vt:lpstr>
    </vt:vector>
  </TitlesOfParts>
  <Company>ИАТЭ НИЯУ МИФИ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Астахова</dc:creator>
  <cp:lastModifiedBy>Мамонов Алексей Юрьевич</cp:lastModifiedBy>
  <cp:revision>262</cp:revision>
  <cp:lastPrinted>2016-03-22T11:14:09Z</cp:lastPrinted>
  <dcterms:created xsi:type="dcterms:W3CDTF">2014-10-03T10:10:32Z</dcterms:created>
  <dcterms:modified xsi:type="dcterms:W3CDTF">2025-04-23T14:19:21Z</dcterms:modified>
</cp:coreProperties>
</file>